
<file path=[Content_Types].xml><?xml version="1.0" encoding="utf-8"?>
<Types xmlns="http://schemas.openxmlformats.org/package/2006/content-types">
  <Override PartName="/ppt/slideLayouts/slideLayout8.xml" ContentType="application/vnd.openxmlformats-officedocument.presentationml.slideLayout+xml"/>
  <Override PartName="/ppt/slides/slide68.xml" ContentType="application/vnd.openxmlformats-officedocument.presentationml.slide+xml"/>
  <Override PartName="/ppt/notesSlides/notesSlide22.xml" ContentType="application/vnd.openxmlformats-officedocument.presentationml.notesSlide+xml"/>
  <Override PartName="/ppt/notesSlides/notesSlide31.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slides/slide66.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theme/theme3.xml" ContentType="application/vnd.openxmlformats-officedocument.theme+xml"/>
  <Override PartName="/ppt/notesSlides/notesSlide16.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52.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notesSlides/notesSlide56.xml" ContentType="application/vnd.openxmlformats-officedocument.presentationml.notesSlide+xml"/>
  <Override PartName="/ppt/slides/slide23.xml" ContentType="application/vnd.openxmlformats-officedocument.presentationml.slide+xml"/>
  <Override PartName="/ppt/slideLayouts/slideLayout9.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slides/slide62.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Default Extension="wmf" ContentType="image/x-wmf"/>
  <Override PartName="/ppt/notesSlides/notesSlide4.xml" ContentType="application/vnd.openxmlformats-officedocument.presentationml.notesSlide+xml"/>
  <Override PartName="/ppt/notesSlides/notesSlide15.xml" ContentType="application/vnd.openxmlformats-officedocument.presentationml.notesSlide+xml"/>
  <Override PartName="/ppt/notesSlides/notesSlide41.xml" ContentType="application/vnd.openxmlformats-officedocument.presentationml.notesSlide+xml"/>
  <Override PartName="/ppt/notesSlides/notesSlide66.xml" ContentType="application/vnd.openxmlformats-officedocument.presentationml.notesSlide+xml"/>
  <Override PartName="/ppt/notesSlides/notesSlide71.xml" ContentType="application/vnd.openxmlformats-officedocument.presentationml.notesSlide+xml"/>
  <Override PartName="/ppt/handoutMasters/handoutMaster1.xml" ContentType="application/vnd.openxmlformats-officedocument.presentationml.handoutMaster+xml"/>
  <Override PartName="/ppt/slides/slide13.xml" ContentType="application/vnd.openxmlformats-officedocument.presentationml.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42.xml" ContentType="application/vnd.openxmlformats-officedocument.presentationml.notesSlide+xml"/>
  <Override PartName="/ppt/notesSlides/notesSlide35.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notesSlides/notesSlide51.xml" ContentType="application/vnd.openxmlformats-officedocument.presentationml.notesSlide+xml"/>
  <Override PartName="/ppt/notesSlides/notesSlide57.xml" ContentType="application/vnd.openxmlformats-officedocument.presentationml.notesSlide+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s/slide61.xml" ContentType="application/vnd.openxmlformats-officedocument.presentationml.slide+xml"/>
  <Override PartName="/ppt/slides/slide43.xml" ContentType="application/vnd.openxmlformats-officedocument.presentationml.slide+xml"/>
  <Override PartName="/ppt/slideLayouts/slideLayout6.xml" ContentType="application/vnd.openxmlformats-officedocument.presentationml.slideLayout+xml"/>
  <Override PartName="/ppt/slides/slide37.xml" ContentType="application/vnd.openxmlformats-officedocument.presentationml.slide+xml"/>
  <Override PartName="/ppt/notesSlides/notesSlide43.xml" ContentType="application/vnd.openxmlformats-officedocument.presentationml.notesSlide+xml"/>
  <Override PartName="/ppt/slides/slide10.xml" ContentType="application/vnd.openxmlformats-officedocument.presentationml.slide+xml"/>
  <Override PartName="/ppt/notesSlides/notesSlide45.xml" ContentType="application/vnd.openxmlformats-officedocument.presentationml.notesSlide+xml"/>
  <Override PartName="/ppt/slides/slide33.xml" ContentType="application/vnd.openxmlformats-officedocument.presentationml.slide+xml"/>
  <Override PartName="/ppt/notesSlides/notesSlide48.xml" ContentType="application/vnd.openxmlformats-officedocument.presentationml.notesSlide+xml"/>
  <Override PartName="/ppt/presProps.xml" ContentType="application/vnd.openxmlformats-officedocument.presentationml.presProps+xml"/>
  <Override PartName="/ppt/notesSlides/notesSlide18.xml" ContentType="application/vnd.openxmlformats-officedocument.presentationml.notesSlide+xml"/>
  <Default Extension="png" ContentType="image/png"/>
  <Override PartName="/ppt/slides/slide27.xml" ContentType="application/vnd.openxmlformats-officedocument.presentationml.slide+xml"/>
  <Override PartName="/docProps/core.xml" ContentType="application/vnd.openxmlformats-package.core-properties+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Override PartName="/ppt/notesSlides/notesSlide39.xml" ContentType="application/vnd.openxmlformats-officedocument.presentationml.notesSlide+xml"/>
  <Override PartName="/ppt/notesSlides/notesSlide62.xml" ContentType="application/vnd.openxmlformats-officedocument.presentationml.notesSlide+xml"/>
  <Override PartName="/ppt/slides/slide53.xml" ContentType="application/vnd.openxmlformats-officedocument.presentationml.slide+xml"/>
  <Override PartName="/ppt/notesSlides/notesSlide24.xml" ContentType="application/vnd.openxmlformats-officedocument.presentationml.notesSlide+xml"/>
  <Override PartName="/ppt/notesSlides/notesSlide55.xml" ContentType="application/vnd.openxmlformats-officedocument.presentationml.notesSlide+xml"/>
  <Override PartName="/ppt/notesSlides/notesSlide47.xml" ContentType="application/vnd.openxmlformats-officedocument.presentationml.notesSlide+xml"/>
  <Override PartName="/ppt/slides/slide55.xml" ContentType="application/vnd.openxmlformats-officedocument.presentationml.slide+xml"/>
  <Override PartName="/ppt/slides/slide67.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notesSlides/notesSlide53.xml" ContentType="application/vnd.openxmlformats-officedocument.presentationml.notesSlide+xml"/>
  <Override PartName="/ppt/notesSlides/notesSlide14.xml" ContentType="application/vnd.openxmlformats-officedocument.presentationml.notesSlide+xml"/>
  <Override PartName="/ppt/notesSlides/notesSlide58.xml" ContentType="application/vnd.openxmlformats-officedocument.presentationml.notesSlide+xml"/>
  <Override PartName="/ppt/notesSlides/notesSlide28.xml" ContentType="application/vnd.openxmlformats-officedocument.presentationml.notesSlide+xml"/>
  <Override PartName="/ppt/theme/theme2.xml" ContentType="application/vnd.openxmlformats-officedocument.theme+xml"/>
  <Override PartName="/ppt/notesSlides/notesSlide27.xml" ContentType="application/vnd.openxmlformats-officedocument.presentationml.notesSlide+xml"/>
  <Override PartName="/ppt/slides/slide2.xml" ContentType="application/vnd.openxmlformats-officedocument.presentationml.slide+xml"/>
  <Override PartName="/ppt/slides/slide69.xml" ContentType="application/vnd.openxmlformats-officedocument.presentationml.slide+xml"/>
  <Override PartName="/ppt/notesSlides/notesSlide25.xml" ContentType="application/vnd.openxmlformats-officedocument.presentationml.notesSlide+xml"/>
  <Override PartName="/ppt/slides/slide35.xml" ContentType="application/vnd.openxmlformats-officedocument.presentationml.slide+xml"/>
  <Override PartName="/ppt/notesSlides/notesSlide69.xml" ContentType="application/vnd.openxmlformats-officedocument.presentationml.notesSlide+xml"/>
  <Override PartName="/ppt/slides/slide42.xml" ContentType="application/vnd.openxmlformats-officedocument.presentationml.slide+xml"/>
  <Override PartName="/ppt/notesSlides/notesSlide40.xml" ContentType="application/vnd.openxmlformats-officedocument.presentationml.notesSlide+xml"/>
  <Override PartName="/ppt/notesSlides/notesSlide65.xml" ContentType="application/vnd.openxmlformats-officedocument.presentationml.notesSlide+xml"/>
  <Override PartName="/ppt/slides/slide45.xml" ContentType="application/vnd.openxmlformats-officedocument.presentationml.slide+xml"/>
  <Override PartName="/ppt/notesSlides/notesSlide34.xml" ContentType="application/vnd.openxmlformats-officedocument.presentationml.notesSlide+xml"/>
  <Override PartName="/ppt/notesSlides/notesSlide38.xml" ContentType="application/vnd.openxmlformats-officedocument.presentationml.notesSlide+xml"/>
  <Override PartName="/ppt/notesSlides/notesSlide21.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notesSlides/notesSlide3.xml" ContentType="application/vnd.openxmlformats-officedocument.presentationml.notesSlide+xml"/>
  <Override PartName="/ppt/notesSlides/notesSlide29.xml" ContentType="application/vnd.openxmlformats-officedocument.presentationml.notesSlide+xml"/>
  <Override PartName="/ppt/notesSlides/notesSlide36.xml" ContentType="application/vnd.openxmlformats-officedocument.presentationml.notesSlide+xml"/>
  <Override PartName="/ppt/slides/slide58.xml" ContentType="application/vnd.openxmlformats-officedocument.presentationml.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notesSlides/notesSlide63.xml" ContentType="application/vnd.openxmlformats-officedocument.presentationml.notesSlide+xml"/>
  <Override PartName="/docProps/custom.xml" ContentType="application/vnd.openxmlformats-officedocument.custom-properties+xml"/>
  <Override PartName="/ppt/slides/slide25.xml" ContentType="application/vnd.openxmlformats-officedocument.presentationml.slide+xml"/>
  <Override PartName="/ppt/notesSlides/notesSlide19.xml" ContentType="application/vnd.openxmlformats-officedocument.presentationml.notesSlide+xml"/>
  <Override PartName="/ppt/slides/slide63.xml" ContentType="application/vnd.openxmlformats-officedocument.presentationml.slide+xml"/>
  <Override PartName="/ppt/slides/slide14.xml" ContentType="application/vnd.openxmlformats-officedocument.presentationml.slide+xml"/>
  <Override PartName="/ppt/slides/slide40.xml" ContentType="application/vnd.openxmlformats-officedocument.presentationml.slide+xml"/>
  <Override PartName="/ppt/notesSlides/notesSlide50.xml" ContentType="application/vnd.openxmlformats-officedocument.presentationml.notesSlide+xml"/>
  <Override PartName="/ppt/slides/slide34.xml" ContentType="application/vnd.openxmlformats-officedocument.presentationml.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12.xml" ContentType="application/vnd.openxmlformats-officedocument.presentationml.notesSlide+xml"/>
  <Override PartName="/ppt/notesSlides/notesSlide37.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slides/slide49.xml" ContentType="application/vnd.openxmlformats-officedocument.presentationml.slide+xml"/>
  <Override PartName="/ppt/notesSlides/notesSlide60.xml" ContentType="application/vnd.openxmlformats-officedocument.presentationml.notesSlide+xml"/>
  <Override PartName="/ppt/slideLayouts/slideLayout1.xml" ContentType="application/vnd.openxmlformats-officedocument.presentationml.slideLayout+xml"/>
  <Override PartName="/ppt/slides/slide70.xml" ContentType="application/vnd.openxmlformats-officedocument.presentationml.slide+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notesSlides/notesSlide59.xml" ContentType="application/vnd.openxmlformats-officedocument.presentationml.notesSlide+xml"/>
  <Override PartName="/ppt/slides/slide5.xml" ContentType="application/vnd.openxmlformats-officedocument.presentationml.slide+xml"/>
  <Override PartName="/ppt/slideLayouts/slideLayout7.xml" ContentType="application/vnd.openxmlformats-officedocument.presentationml.slideLayout+xml"/>
  <Override PartName="/ppt/slides/slide59.xml" ContentType="application/vnd.openxmlformats-officedocument.presentationml.slide+xml"/>
  <Default Extension="jpeg" ContentType="image/jpeg"/>
  <Override PartName="/ppt/slides/slide64.xml" ContentType="application/vnd.openxmlformats-officedocument.presentationml.slide+xml"/>
  <Override PartName="/ppt/notesSlides/notesSlide33.xml" ContentType="application/vnd.openxmlformats-officedocument.presentationml.notesSlide+xml"/>
  <Override PartName="/ppt/notesSlides/notesSlide46.xml" ContentType="application/vnd.openxmlformats-officedocument.presentationml.notesSlide+xml"/>
  <Override PartName="/ppt/slides/slide3.xml" ContentType="application/vnd.openxmlformats-officedocument.presentationml.slide+xml"/>
  <Override PartName="/ppt/slides/slide4.xml" ContentType="application/vnd.openxmlformats-officedocument.presentationml.slide+xml"/>
  <Override PartName="/ppt/notesSlides/notesSlide67.xml" ContentType="application/vnd.openxmlformats-officedocument.presentationml.notes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72.xml" ContentType="application/vnd.openxmlformats-officedocument.presentationml.slide+xml"/>
  <Override PartName="/ppt/notesSlides/notesSlide64.xml" ContentType="application/vnd.openxmlformats-officedocument.presentationml.notesSlide+xml"/>
  <Override PartName="/ppt/slides/slide8.xml" ContentType="application/vnd.openxmlformats-officedocument.presentationml.slide+xml"/>
  <Override PartName="/ppt/notesSlides/notesSlide70.xml" ContentType="application/vnd.openxmlformats-officedocument.presentationml.notesSlide+xml"/>
  <Override PartName="/ppt/slides/slide15.xml" ContentType="application/vnd.openxmlformats-officedocument.presentationml.slide+xml"/>
  <Override PartName="/ppt/notesSlides/notesSlide49.xml" ContentType="application/vnd.openxmlformats-officedocument.presentationml.notesSlide+xml"/>
  <Override PartName="/ppt/notesSlides/notesSlide68.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60.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notesSlides/notesSlide30.xml" ContentType="application/vnd.openxmlformats-officedocument.presentationml.notesSlide+xml"/>
  <Override PartName="/ppt/slides/slide71.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notesSlides/notesSlide20.xml" ContentType="application/vnd.openxmlformats-officedocument.presentationml.notes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56" r:id="rId1"/>
  </p:sldMasterIdLst>
  <p:notesMasterIdLst>
    <p:notesMasterId r:id="rId74"/>
  </p:notesMasterIdLst>
  <p:handoutMasterIdLst>
    <p:handoutMasterId r:id="rId75"/>
  </p:handoutMasterIdLst>
  <p:sldIdLst>
    <p:sldId id="277" r:id="rId2"/>
    <p:sldId id="316" r:id="rId3"/>
    <p:sldId id="355" r:id="rId4"/>
    <p:sldId id="317" r:id="rId5"/>
    <p:sldId id="318" r:id="rId6"/>
    <p:sldId id="319" r:id="rId7"/>
    <p:sldId id="278" r:id="rId8"/>
    <p:sldId id="292" r:id="rId9"/>
    <p:sldId id="279" r:id="rId10"/>
    <p:sldId id="305" r:id="rId11"/>
    <p:sldId id="306" r:id="rId12"/>
    <p:sldId id="322" r:id="rId13"/>
    <p:sldId id="353" r:id="rId14"/>
    <p:sldId id="304" r:id="rId15"/>
    <p:sldId id="307" r:id="rId16"/>
    <p:sldId id="308" r:id="rId17"/>
    <p:sldId id="280" r:id="rId18"/>
    <p:sldId id="320" r:id="rId19"/>
    <p:sldId id="281" r:id="rId20"/>
    <p:sldId id="282" r:id="rId21"/>
    <p:sldId id="283" r:id="rId22"/>
    <p:sldId id="284" r:id="rId23"/>
    <p:sldId id="315" r:id="rId24"/>
    <p:sldId id="285" r:id="rId25"/>
    <p:sldId id="286" r:id="rId26"/>
    <p:sldId id="288" r:id="rId27"/>
    <p:sldId id="287" r:id="rId28"/>
    <p:sldId id="294" r:id="rId29"/>
    <p:sldId id="289" r:id="rId30"/>
    <p:sldId id="324" r:id="rId31"/>
    <p:sldId id="350" r:id="rId32"/>
    <p:sldId id="290" r:id="rId33"/>
    <p:sldId id="293" r:id="rId34"/>
    <p:sldId id="323" r:id="rId35"/>
    <p:sldId id="295" r:id="rId36"/>
    <p:sldId id="314" r:id="rId37"/>
    <p:sldId id="297" r:id="rId38"/>
    <p:sldId id="328" r:id="rId39"/>
    <p:sldId id="300" r:id="rId40"/>
    <p:sldId id="298" r:id="rId41"/>
    <p:sldId id="329" r:id="rId42"/>
    <p:sldId id="356" r:id="rId43"/>
    <p:sldId id="354" r:id="rId44"/>
    <p:sldId id="301" r:id="rId45"/>
    <p:sldId id="310" r:id="rId46"/>
    <p:sldId id="312" r:id="rId47"/>
    <p:sldId id="332" r:id="rId48"/>
    <p:sldId id="333" r:id="rId49"/>
    <p:sldId id="334" r:id="rId50"/>
    <p:sldId id="336" r:id="rId51"/>
    <p:sldId id="352" r:id="rId52"/>
    <p:sldId id="337" r:id="rId53"/>
    <p:sldId id="338" r:id="rId54"/>
    <p:sldId id="339" r:id="rId55"/>
    <p:sldId id="340" r:id="rId56"/>
    <p:sldId id="341" r:id="rId57"/>
    <p:sldId id="343" r:id="rId58"/>
    <p:sldId id="351" r:id="rId59"/>
    <p:sldId id="344" r:id="rId60"/>
    <p:sldId id="346" r:id="rId61"/>
    <p:sldId id="347" r:id="rId62"/>
    <p:sldId id="348" r:id="rId63"/>
    <p:sldId id="302" r:id="rId64"/>
    <p:sldId id="345" r:id="rId65"/>
    <p:sldId id="330" r:id="rId66"/>
    <p:sldId id="331" r:id="rId67"/>
    <p:sldId id="325" r:id="rId68"/>
    <p:sldId id="326" r:id="rId69"/>
    <p:sldId id="327" r:id="rId70"/>
    <p:sldId id="349" r:id="rId71"/>
    <p:sldId id="303" r:id="rId72"/>
    <p:sldId id="275" r:id="rId73"/>
  </p:sldIdLst>
  <p:sldSz cx="10058400" cy="7772400"/>
  <p:notesSz cx="7010400" cy="9448800"/>
  <p:defaultTextStyle>
    <a:defPPr>
      <a:defRPr lang="en-US"/>
    </a:defPPr>
    <a:lvl1pPr algn="l" rtl="0" fontAlgn="base">
      <a:spcBef>
        <a:spcPct val="0"/>
      </a:spcBef>
      <a:spcAft>
        <a:spcPct val="0"/>
      </a:spcAft>
      <a:defRPr sz="900" kern="1200">
        <a:solidFill>
          <a:srgbClr val="666666"/>
        </a:solidFill>
        <a:latin typeface="55 Helvetica Roman" charset="0"/>
        <a:ea typeface="+mn-ea"/>
        <a:cs typeface="Arial" pitchFamily="34" charset="0"/>
      </a:defRPr>
    </a:lvl1pPr>
    <a:lvl2pPr marL="457200" algn="l" rtl="0" fontAlgn="base">
      <a:spcBef>
        <a:spcPct val="0"/>
      </a:spcBef>
      <a:spcAft>
        <a:spcPct val="0"/>
      </a:spcAft>
      <a:defRPr sz="900" kern="1200">
        <a:solidFill>
          <a:srgbClr val="666666"/>
        </a:solidFill>
        <a:latin typeface="55 Helvetica Roman" charset="0"/>
        <a:ea typeface="+mn-ea"/>
        <a:cs typeface="Arial" pitchFamily="34" charset="0"/>
      </a:defRPr>
    </a:lvl2pPr>
    <a:lvl3pPr marL="914400" algn="l" rtl="0" fontAlgn="base">
      <a:spcBef>
        <a:spcPct val="0"/>
      </a:spcBef>
      <a:spcAft>
        <a:spcPct val="0"/>
      </a:spcAft>
      <a:defRPr sz="900" kern="1200">
        <a:solidFill>
          <a:srgbClr val="666666"/>
        </a:solidFill>
        <a:latin typeface="55 Helvetica Roman" charset="0"/>
        <a:ea typeface="+mn-ea"/>
        <a:cs typeface="Arial" pitchFamily="34" charset="0"/>
      </a:defRPr>
    </a:lvl3pPr>
    <a:lvl4pPr marL="1371600" algn="l" rtl="0" fontAlgn="base">
      <a:spcBef>
        <a:spcPct val="0"/>
      </a:spcBef>
      <a:spcAft>
        <a:spcPct val="0"/>
      </a:spcAft>
      <a:defRPr sz="900" kern="1200">
        <a:solidFill>
          <a:srgbClr val="666666"/>
        </a:solidFill>
        <a:latin typeface="55 Helvetica Roman" charset="0"/>
        <a:ea typeface="+mn-ea"/>
        <a:cs typeface="Arial" pitchFamily="34" charset="0"/>
      </a:defRPr>
    </a:lvl4pPr>
    <a:lvl5pPr marL="1828800" algn="l" rtl="0" fontAlgn="base">
      <a:spcBef>
        <a:spcPct val="0"/>
      </a:spcBef>
      <a:spcAft>
        <a:spcPct val="0"/>
      </a:spcAft>
      <a:defRPr sz="900" kern="1200">
        <a:solidFill>
          <a:srgbClr val="666666"/>
        </a:solidFill>
        <a:latin typeface="55 Helvetica Roman" charset="0"/>
        <a:ea typeface="+mn-ea"/>
        <a:cs typeface="Arial" pitchFamily="34" charset="0"/>
      </a:defRPr>
    </a:lvl5pPr>
    <a:lvl6pPr marL="2286000" algn="l" defTabSz="914400" rtl="0" eaLnBrk="1" latinLnBrk="0" hangingPunct="1">
      <a:defRPr sz="900" kern="1200">
        <a:solidFill>
          <a:srgbClr val="666666"/>
        </a:solidFill>
        <a:latin typeface="55 Helvetica Roman" charset="0"/>
        <a:ea typeface="+mn-ea"/>
        <a:cs typeface="Arial" pitchFamily="34" charset="0"/>
      </a:defRPr>
    </a:lvl6pPr>
    <a:lvl7pPr marL="2743200" algn="l" defTabSz="914400" rtl="0" eaLnBrk="1" latinLnBrk="0" hangingPunct="1">
      <a:defRPr sz="900" kern="1200">
        <a:solidFill>
          <a:srgbClr val="666666"/>
        </a:solidFill>
        <a:latin typeface="55 Helvetica Roman" charset="0"/>
        <a:ea typeface="+mn-ea"/>
        <a:cs typeface="Arial" pitchFamily="34" charset="0"/>
      </a:defRPr>
    </a:lvl7pPr>
    <a:lvl8pPr marL="3200400" algn="l" defTabSz="914400" rtl="0" eaLnBrk="1" latinLnBrk="0" hangingPunct="1">
      <a:defRPr sz="900" kern="1200">
        <a:solidFill>
          <a:srgbClr val="666666"/>
        </a:solidFill>
        <a:latin typeface="55 Helvetica Roman" charset="0"/>
        <a:ea typeface="+mn-ea"/>
        <a:cs typeface="Arial" pitchFamily="34" charset="0"/>
      </a:defRPr>
    </a:lvl8pPr>
    <a:lvl9pPr marL="3657600" algn="l" defTabSz="914400" rtl="0" eaLnBrk="1" latinLnBrk="0" hangingPunct="1">
      <a:defRPr sz="900" kern="1200">
        <a:solidFill>
          <a:srgbClr val="666666"/>
        </a:solidFill>
        <a:latin typeface="55 Helvetica Roman"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showPr showNarration="1" useTimings="0">
    <p:present/>
    <p:sldAll/>
    <p:penClr>
      <a:schemeClr val="tx1"/>
    </p:penClr>
    <p:extLst>
      <p:ext uri="{EC167BDD-8182-4AB7-AECC-EB403E3ABB37}">
        <p14:laserClr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a:srgbClr val="FF0000"/>
        </p14:laserClr>
      </p:ext>
      <p:ext uri="{2FDB2607-1784-4EEB-B798-7EB5836EED8A}">
        <p14:showMediaCtrls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Lst>
  </p:showPr>
  <p:clrMru>
    <a:srgbClr val="000000"/>
    <a:srgbClr val="A8B9DA"/>
    <a:srgbClr val="87B2ED"/>
    <a:srgbClr val="677085"/>
    <a:srgbClr val="B7FF27"/>
    <a:srgbClr val="A1EB6B"/>
    <a:srgbClr val="66FFFF"/>
    <a:srgbClr val="FF0080"/>
  </p:clrMru>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79452" autoAdjust="0"/>
  </p:normalViewPr>
  <p:slideViewPr>
    <p:cSldViewPr snapToGrid="0">
      <p:cViewPr>
        <p:scale>
          <a:sx n="100" d="100"/>
          <a:sy n="100" d="100"/>
        </p:scale>
        <p:origin x="-192" y="1184"/>
      </p:cViewPr>
      <p:guideLst>
        <p:guide orient="horz" pos="451"/>
        <p:guide pos="315"/>
      </p:guideLst>
    </p:cSldViewPr>
  </p:slideViewPr>
  <p:outlineViewPr>
    <p:cViewPr>
      <p:scale>
        <a:sx n="33" d="100"/>
        <a:sy n="33" d="100"/>
      </p:scale>
      <p:origin x="0" y="0"/>
    </p:cViewPr>
  </p:outlineViewPr>
  <p:notesTextViewPr>
    <p:cViewPr>
      <p:scale>
        <a:sx n="100" d="100"/>
        <a:sy n="100" d="100"/>
      </p:scale>
      <p:origin x="0" y="824"/>
    </p:cViewPr>
  </p:notesTextViewPr>
  <p:sorterViewPr>
    <p:cViewPr>
      <p:scale>
        <a:sx n="66" d="100"/>
        <a:sy n="66" d="100"/>
      </p:scale>
      <p:origin x="0" y="7664"/>
    </p:cViewPr>
  </p:sorterViewPr>
  <p:notesViewPr>
    <p:cSldViewPr snapToGrid="0">
      <p:cViewPr>
        <p:scale>
          <a:sx n="150" d="100"/>
          <a:sy n="150" d="100"/>
        </p:scale>
        <p:origin x="-632" y="1112"/>
      </p:cViewPr>
      <p:guideLst>
        <p:guide orient="horz" pos="2976"/>
        <p:guide pos="2208"/>
      </p:guideLst>
    </p:cSldViewPr>
  </p:notesViewPr>
  <p:gridSpacing cx="78028800" cy="78028800"/>
</p:viewPr>
</file>

<file path=ppt/_rels/presentation.xml.rels><?xml version="1.0" encoding="UTF-8" standalone="yes"?>
<Relationships xmlns="http://schemas.openxmlformats.org/package/2006/relationships"><Relationship Id="rId64" Type="http://schemas.openxmlformats.org/officeDocument/2006/relationships/slide" Target="slides/slide63.xml"/><Relationship Id="rId60" Type="http://schemas.openxmlformats.org/officeDocument/2006/relationships/slide" Target="slides/slide59.xml"/><Relationship Id="rId39" Type="http://schemas.openxmlformats.org/officeDocument/2006/relationships/slide" Target="slides/slide38.xml"/><Relationship Id="rId70" Type="http://schemas.openxmlformats.org/officeDocument/2006/relationships/slide" Target="slides/slide69.xml"/><Relationship Id="rId7" Type="http://schemas.openxmlformats.org/officeDocument/2006/relationships/slide" Target="slides/slide6.xml"/><Relationship Id="rId43" Type="http://schemas.openxmlformats.org/officeDocument/2006/relationships/slide" Target="slides/slide42.xml"/><Relationship Id="rId74" Type="http://schemas.openxmlformats.org/officeDocument/2006/relationships/notesMaster" Target="notesMasters/notesMaster1.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77" Type="http://schemas.openxmlformats.org/officeDocument/2006/relationships/presProps" Target="presProps.xml"/><Relationship Id="rId63" Type="http://schemas.openxmlformats.org/officeDocument/2006/relationships/slide" Target="slides/slide62.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71" Type="http://schemas.openxmlformats.org/officeDocument/2006/relationships/slide" Target="slides/slide70.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73" Type="http://schemas.openxmlformats.org/officeDocument/2006/relationships/slide" Target="slides/slide72.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69" Type="http://schemas.openxmlformats.org/officeDocument/2006/relationships/slide" Target="slides/slide68.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slide" Target="slides/slide58.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slide" Target="slides/slide61.xml"/><Relationship Id="rId66" Type="http://schemas.openxmlformats.org/officeDocument/2006/relationships/slide" Target="slides/slide65.xml"/><Relationship Id="rId36" Type="http://schemas.openxmlformats.org/officeDocument/2006/relationships/slide" Target="slides/slide35.xml"/><Relationship Id="rId72" Type="http://schemas.openxmlformats.org/officeDocument/2006/relationships/slide" Target="slides/slide71.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75" Type="http://schemas.openxmlformats.org/officeDocument/2006/relationships/handoutMaster" Target="handoutMasters/handoutMaster1.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65" Type="http://schemas.openxmlformats.org/officeDocument/2006/relationships/slide" Target="slides/slide64.xml"/><Relationship Id="rId67" Type="http://schemas.openxmlformats.org/officeDocument/2006/relationships/slide" Target="slides/slide66.xml"/><Relationship Id="rId54" Type="http://schemas.openxmlformats.org/officeDocument/2006/relationships/slide" Target="slides/slide53.xml"/><Relationship Id="rId12" Type="http://schemas.openxmlformats.org/officeDocument/2006/relationships/slide" Target="slides/slide11.xml"/><Relationship Id="rId76" Type="http://schemas.openxmlformats.org/officeDocument/2006/relationships/printerSettings" Target="printerSettings/printerSettings1.bin"/><Relationship Id="rId79" Type="http://schemas.openxmlformats.org/officeDocument/2006/relationships/theme" Target="theme/theme1.xml"/><Relationship Id="rId80" Type="http://schemas.openxmlformats.org/officeDocument/2006/relationships/tableStyles" Target="tableStyles.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slide" Target="slides/slide60.xml"/><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68" Type="http://schemas.openxmlformats.org/officeDocument/2006/relationships/slide" Target="slides/slide67.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78" Type="http://schemas.openxmlformats.org/officeDocument/2006/relationships/viewProps" Target="viewProps.xml"/><Relationship Id="rId22" Type="http://schemas.openxmlformats.org/officeDocument/2006/relationships/slide" Target="slides/slide21.xml"/><Relationship Id="rId21" Type="http://schemas.openxmlformats.org/officeDocument/2006/relationships/slide" Target="slides/slide2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bwMode="auto">
          <a:xfrm>
            <a:off x="0" y="0"/>
            <a:ext cx="3036888" cy="471488"/>
          </a:xfrm>
          <a:prstGeom prst="rect">
            <a:avLst/>
          </a:prstGeom>
          <a:noFill/>
          <a:ln w="9525">
            <a:noFill/>
            <a:miter lim="800000"/>
            <a:headEnd/>
            <a:tailEnd/>
          </a:ln>
          <a:effectLst/>
        </p:spPr>
        <p:txBody>
          <a:bodyPr vert="horz" wrap="square" lIns="92423" tIns="46211" rIns="92423" bIns="46211" numCol="1" anchor="t" anchorCtr="0" compatLnSpc="1">
            <a:prstTxWarp prst="textNoShape">
              <a:avLst/>
            </a:prstTxWarp>
          </a:bodyPr>
          <a:lstStyle>
            <a:lvl1pPr defTabSz="922338" eaLnBrk="1" hangingPunct="1">
              <a:defRPr sz="1200">
                <a:solidFill>
                  <a:schemeClr val="tx1"/>
                </a:solidFill>
                <a:latin typeface="55 Helvetica Roman" pitchFamily="1" charset="0"/>
                <a:ea typeface="+mn-ea"/>
                <a:cs typeface="+mn-cs"/>
              </a:defRPr>
            </a:lvl1pPr>
          </a:lstStyle>
          <a:p>
            <a:pPr>
              <a:defRPr/>
            </a:pPr>
            <a:endParaRPr lang="en-US" dirty="0"/>
          </a:p>
        </p:txBody>
      </p:sp>
      <p:sp>
        <p:nvSpPr>
          <p:cNvPr id="71683" name="Rectangle 3"/>
          <p:cNvSpPr>
            <a:spLocks noGrp="1" noChangeArrowheads="1"/>
          </p:cNvSpPr>
          <p:nvPr>
            <p:ph type="dt" sz="quarter" idx="1"/>
          </p:nvPr>
        </p:nvSpPr>
        <p:spPr bwMode="auto">
          <a:xfrm>
            <a:off x="3971925" y="0"/>
            <a:ext cx="3036888" cy="471488"/>
          </a:xfrm>
          <a:prstGeom prst="rect">
            <a:avLst/>
          </a:prstGeom>
          <a:noFill/>
          <a:ln w="9525">
            <a:noFill/>
            <a:miter lim="800000"/>
            <a:headEnd/>
            <a:tailEnd/>
          </a:ln>
          <a:effectLst/>
        </p:spPr>
        <p:txBody>
          <a:bodyPr vert="horz" wrap="square" lIns="92423" tIns="46211" rIns="92423" bIns="46211" numCol="1" anchor="t" anchorCtr="0" compatLnSpc="1">
            <a:prstTxWarp prst="textNoShape">
              <a:avLst/>
            </a:prstTxWarp>
          </a:bodyPr>
          <a:lstStyle>
            <a:lvl1pPr algn="r" defTabSz="922338" eaLnBrk="1" hangingPunct="1">
              <a:defRPr sz="1200">
                <a:solidFill>
                  <a:schemeClr val="tx1"/>
                </a:solidFill>
                <a:latin typeface="55 Helvetica Roman" pitchFamily="1" charset="0"/>
                <a:ea typeface="+mn-ea"/>
                <a:cs typeface="+mn-cs"/>
              </a:defRPr>
            </a:lvl1pPr>
          </a:lstStyle>
          <a:p>
            <a:pPr>
              <a:defRPr/>
            </a:pPr>
            <a:endParaRPr lang="en-US" dirty="0"/>
          </a:p>
        </p:txBody>
      </p:sp>
      <p:sp>
        <p:nvSpPr>
          <p:cNvPr id="71684" name="Rectangle 4"/>
          <p:cNvSpPr>
            <a:spLocks noGrp="1" noChangeArrowheads="1"/>
          </p:cNvSpPr>
          <p:nvPr>
            <p:ph type="ftr" sz="quarter" idx="2"/>
          </p:nvPr>
        </p:nvSpPr>
        <p:spPr bwMode="auto">
          <a:xfrm>
            <a:off x="0" y="8975725"/>
            <a:ext cx="3036888" cy="471488"/>
          </a:xfrm>
          <a:prstGeom prst="rect">
            <a:avLst/>
          </a:prstGeom>
          <a:noFill/>
          <a:ln w="9525">
            <a:noFill/>
            <a:miter lim="800000"/>
            <a:headEnd/>
            <a:tailEnd/>
          </a:ln>
          <a:effectLst/>
        </p:spPr>
        <p:txBody>
          <a:bodyPr vert="horz" wrap="square" lIns="92423" tIns="46211" rIns="92423" bIns="46211" numCol="1" anchor="b" anchorCtr="0" compatLnSpc="1">
            <a:prstTxWarp prst="textNoShape">
              <a:avLst/>
            </a:prstTxWarp>
          </a:bodyPr>
          <a:lstStyle>
            <a:lvl1pPr defTabSz="922338" eaLnBrk="1" hangingPunct="1">
              <a:defRPr sz="1200">
                <a:solidFill>
                  <a:schemeClr val="tx1"/>
                </a:solidFill>
                <a:latin typeface="55 Helvetica Roman" pitchFamily="1" charset="0"/>
                <a:ea typeface="+mn-ea"/>
                <a:cs typeface="+mn-cs"/>
              </a:defRPr>
            </a:lvl1pPr>
          </a:lstStyle>
          <a:p>
            <a:pPr>
              <a:defRPr/>
            </a:pPr>
            <a:endParaRPr lang="en-US" dirty="0"/>
          </a:p>
        </p:txBody>
      </p:sp>
      <p:sp>
        <p:nvSpPr>
          <p:cNvPr id="71685" name="Rectangle 5"/>
          <p:cNvSpPr>
            <a:spLocks noGrp="1" noChangeArrowheads="1"/>
          </p:cNvSpPr>
          <p:nvPr>
            <p:ph type="sldNum" sz="quarter" idx="3"/>
          </p:nvPr>
        </p:nvSpPr>
        <p:spPr bwMode="auto">
          <a:xfrm>
            <a:off x="3971925" y="8975725"/>
            <a:ext cx="3036888" cy="471488"/>
          </a:xfrm>
          <a:prstGeom prst="rect">
            <a:avLst/>
          </a:prstGeom>
          <a:noFill/>
          <a:ln w="9525">
            <a:noFill/>
            <a:miter lim="800000"/>
            <a:headEnd/>
            <a:tailEnd/>
          </a:ln>
          <a:effectLst/>
        </p:spPr>
        <p:txBody>
          <a:bodyPr vert="horz" wrap="square" lIns="92423" tIns="46211" rIns="92423" bIns="46211" numCol="1" anchor="b" anchorCtr="0" compatLnSpc="1">
            <a:prstTxWarp prst="textNoShape">
              <a:avLst/>
            </a:prstTxWarp>
          </a:bodyPr>
          <a:lstStyle>
            <a:lvl1pPr algn="r" defTabSz="922338">
              <a:defRPr sz="1200">
                <a:solidFill>
                  <a:schemeClr val="tx1"/>
                </a:solidFill>
                <a:ea typeface="MS PGothic" pitchFamily="34" charset="-128"/>
              </a:defRPr>
            </a:lvl1pPr>
          </a:lstStyle>
          <a:p>
            <a:fld id="{5C49481F-AFD2-4EB2-BE24-F2E981D54C61}" type="slidenum">
              <a:rPr lang="en-US"/>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434801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3038475" cy="473075"/>
          </a:xfrm>
          <a:prstGeom prst="rect">
            <a:avLst/>
          </a:prstGeom>
          <a:noFill/>
          <a:ln w="9525">
            <a:noFill/>
            <a:miter lim="800000"/>
            <a:headEnd/>
            <a:tailEnd/>
          </a:ln>
          <a:effectLst/>
        </p:spPr>
        <p:txBody>
          <a:bodyPr vert="horz" wrap="square" lIns="94027" tIns="47014" rIns="94027" bIns="47014" numCol="1" anchor="t" anchorCtr="0" compatLnSpc="1">
            <a:prstTxWarp prst="textNoShape">
              <a:avLst/>
            </a:prstTxWarp>
          </a:bodyPr>
          <a:lstStyle>
            <a:lvl1pPr defTabSz="939800" eaLnBrk="1" hangingPunct="1">
              <a:defRPr sz="1200">
                <a:solidFill>
                  <a:schemeClr val="tx1"/>
                </a:solidFill>
                <a:latin typeface="55 Helvetica Roman" pitchFamily="1" charset="0"/>
                <a:ea typeface="+mn-ea"/>
                <a:cs typeface="+mn-cs"/>
              </a:defRPr>
            </a:lvl1pPr>
          </a:lstStyle>
          <a:p>
            <a:pPr>
              <a:defRPr/>
            </a:pPr>
            <a:endParaRPr lang="en-US" dirty="0"/>
          </a:p>
        </p:txBody>
      </p:sp>
      <p:sp>
        <p:nvSpPr>
          <p:cNvPr id="60419" name="Rectangle 3"/>
          <p:cNvSpPr>
            <a:spLocks noGrp="1" noChangeArrowheads="1"/>
          </p:cNvSpPr>
          <p:nvPr>
            <p:ph type="dt" idx="1"/>
          </p:nvPr>
        </p:nvSpPr>
        <p:spPr bwMode="auto">
          <a:xfrm>
            <a:off x="3970338" y="0"/>
            <a:ext cx="3038475" cy="473075"/>
          </a:xfrm>
          <a:prstGeom prst="rect">
            <a:avLst/>
          </a:prstGeom>
          <a:noFill/>
          <a:ln w="9525">
            <a:noFill/>
            <a:miter lim="800000"/>
            <a:headEnd/>
            <a:tailEnd/>
          </a:ln>
          <a:effectLst/>
        </p:spPr>
        <p:txBody>
          <a:bodyPr vert="horz" wrap="square" lIns="94027" tIns="47014" rIns="94027" bIns="47014" numCol="1" anchor="t" anchorCtr="0" compatLnSpc="1">
            <a:prstTxWarp prst="textNoShape">
              <a:avLst/>
            </a:prstTxWarp>
          </a:bodyPr>
          <a:lstStyle>
            <a:lvl1pPr algn="r" defTabSz="939800" eaLnBrk="1" hangingPunct="1">
              <a:defRPr sz="1200">
                <a:solidFill>
                  <a:schemeClr val="tx1"/>
                </a:solidFill>
                <a:latin typeface="55 Helvetica Roman" pitchFamily="1" charset="0"/>
                <a:ea typeface="+mn-ea"/>
                <a:cs typeface="+mn-cs"/>
              </a:defRPr>
            </a:lvl1pPr>
          </a:lstStyle>
          <a:p>
            <a:pPr>
              <a:defRPr/>
            </a:pPr>
            <a:endParaRPr lang="en-US" dirty="0"/>
          </a:p>
        </p:txBody>
      </p:sp>
      <p:sp>
        <p:nvSpPr>
          <p:cNvPr id="14340" name="Rectangle 4"/>
          <p:cNvSpPr>
            <a:spLocks noGrp="1" noRot="1" noChangeAspect="1" noChangeArrowheads="1" noTextEdit="1"/>
          </p:cNvSpPr>
          <p:nvPr>
            <p:ph type="sldImg" idx="2"/>
          </p:nvPr>
        </p:nvSpPr>
        <p:spPr bwMode="auto">
          <a:xfrm>
            <a:off x="1212850" y="708025"/>
            <a:ext cx="4584700" cy="3543300"/>
          </a:xfrm>
          <a:prstGeom prst="rect">
            <a:avLst/>
          </a:prstGeom>
          <a:noFill/>
          <a:ln w="9525">
            <a:solidFill>
              <a:srgbClr val="000000"/>
            </a:solidFill>
            <a:miter lim="800000"/>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sp>
      <p:sp>
        <p:nvSpPr>
          <p:cNvPr id="60421" name="Rectangle 5"/>
          <p:cNvSpPr>
            <a:spLocks noGrp="1" noChangeArrowheads="1"/>
          </p:cNvSpPr>
          <p:nvPr>
            <p:ph type="body" sz="quarter" idx="3"/>
          </p:nvPr>
        </p:nvSpPr>
        <p:spPr bwMode="auto">
          <a:xfrm>
            <a:off x="701675" y="4487863"/>
            <a:ext cx="5607050" cy="4252912"/>
          </a:xfrm>
          <a:prstGeom prst="rect">
            <a:avLst/>
          </a:prstGeom>
          <a:noFill/>
          <a:ln w="9525">
            <a:noFill/>
            <a:miter lim="800000"/>
            <a:headEnd/>
            <a:tailEnd/>
          </a:ln>
          <a:effectLst/>
        </p:spPr>
        <p:txBody>
          <a:bodyPr vert="horz" wrap="square" lIns="94027" tIns="47014" rIns="94027" bIns="47014"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0422" name="Rectangle 6"/>
          <p:cNvSpPr>
            <a:spLocks noGrp="1" noChangeArrowheads="1"/>
          </p:cNvSpPr>
          <p:nvPr>
            <p:ph type="ftr" sz="quarter" idx="4"/>
          </p:nvPr>
        </p:nvSpPr>
        <p:spPr bwMode="auto">
          <a:xfrm>
            <a:off x="0" y="8974138"/>
            <a:ext cx="3038475" cy="473075"/>
          </a:xfrm>
          <a:prstGeom prst="rect">
            <a:avLst/>
          </a:prstGeom>
          <a:noFill/>
          <a:ln w="9525">
            <a:noFill/>
            <a:miter lim="800000"/>
            <a:headEnd/>
            <a:tailEnd/>
          </a:ln>
          <a:effectLst/>
        </p:spPr>
        <p:txBody>
          <a:bodyPr vert="horz" wrap="square" lIns="94027" tIns="47014" rIns="94027" bIns="47014" numCol="1" anchor="b" anchorCtr="0" compatLnSpc="1">
            <a:prstTxWarp prst="textNoShape">
              <a:avLst/>
            </a:prstTxWarp>
          </a:bodyPr>
          <a:lstStyle>
            <a:lvl1pPr defTabSz="939800" eaLnBrk="1" hangingPunct="1">
              <a:defRPr sz="1200">
                <a:solidFill>
                  <a:schemeClr val="tx1"/>
                </a:solidFill>
                <a:latin typeface="55 Helvetica Roman" pitchFamily="1" charset="0"/>
                <a:ea typeface="+mn-ea"/>
                <a:cs typeface="+mn-cs"/>
              </a:defRPr>
            </a:lvl1pPr>
          </a:lstStyle>
          <a:p>
            <a:pPr>
              <a:defRPr/>
            </a:pPr>
            <a:endParaRPr lang="en-US" dirty="0"/>
          </a:p>
        </p:txBody>
      </p:sp>
      <p:sp>
        <p:nvSpPr>
          <p:cNvPr id="60423" name="Rectangle 7"/>
          <p:cNvSpPr>
            <a:spLocks noGrp="1" noChangeArrowheads="1"/>
          </p:cNvSpPr>
          <p:nvPr>
            <p:ph type="sldNum" sz="quarter" idx="5"/>
          </p:nvPr>
        </p:nvSpPr>
        <p:spPr bwMode="auto">
          <a:xfrm>
            <a:off x="3970338" y="8974138"/>
            <a:ext cx="3038475" cy="473075"/>
          </a:xfrm>
          <a:prstGeom prst="rect">
            <a:avLst/>
          </a:prstGeom>
          <a:noFill/>
          <a:ln w="9525">
            <a:noFill/>
            <a:miter lim="800000"/>
            <a:headEnd/>
            <a:tailEnd/>
          </a:ln>
          <a:effectLst/>
        </p:spPr>
        <p:txBody>
          <a:bodyPr vert="horz" wrap="square" lIns="94027" tIns="47014" rIns="94027" bIns="47014" numCol="1" anchor="b" anchorCtr="0" compatLnSpc="1">
            <a:prstTxWarp prst="textNoShape">
              <a:avLst/>
            </a:prstTxWarp>
          </a:bodyPr>
          <a:lstStyle>
            <a:lvl1pPr algn="r" defTabSz="939800">
              <a:defRPr sz="1200">
                <a:solidFill>
                  <a:schemeClr val="tx1"/>
                </a:solidFill>
                <a:ea typeface="MS PGothic" pitchFamily="34" charset="-128"/>
              </a:defRPr>
            </a:lvl1pPr>
          </a:lstStyle>
          <a:p>
            <a:fld id="{731FA24B-6B91-48A3-94A7-0EAD0CF4C2B0}" type="slidenum">
              <a:rPr lang="en-US"/>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02675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55 Helvetica Roman" pitchFamily="1" charset="0"/>
        <a:ea typeface="MS PGothic" pitchFamily="34" charset="-128"/>
        <a:cs typeface="ＭＳ Ｐゴシック" pitchFamily="-112" charset="-128"/>
      </a:defRPr>
    </a:lvl1pPr>
    <a:lvl2pPr marL="457200" algn="l" rtl="0" eaLnBrk="0" fontAlgn="base" hangingPunct="0">
      <a:spcBef>
        <a:spcPct val="30000"/>
      </a:spcBef>
      <a:spcAft>
        <a:spcPct val="0"/>
      </a:spcAft>
      <a:defRPr sz="1200" kern="1200">
        <a:solidFill>
          <a:schemeClr val="tx1"/>
        </a:solidFill>
        <a:latin typeface="55 Helvetica Roman" pitchFamily="1"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55 Helvetica Roman" pitchFamily="1"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55 Helvetica Roman" pitchFamily="1"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55 Helvetica Roman" pitchFamily="1"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A3B2AC39-309B-44EF-A002-715C58DD4952}" type="slidenum">
              <a:rPr lang="en-US" sz="1200">
                <a:solidFill>
                  <a:schemeClr val="tx1"/>
                </a:solidFill>
              </a:rPr>
              <a:pPr eaLnBrk="1" hangingPunct="1"/>
              <a:t>1</a:t>
            </a:fld>
            <a:endParaRPr lang="en-US" sz="1200" dirty="0">
              <a:solidFill>
                <a:schemeClr val="tx1"/>
              </a:solidFill>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55 Helvetica Roman" charset="0"/>
              </a:rPr>
              <a:t>This Powerpoint is designed as background material for informal educators who wish to learn more about the IBEX mission, science, and science results.  This resource is not suitable for showing to a general public audience without a significant amount of alteration.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30F97845-293C-4AE0-88FE-22A14E37BE51}" type="slidenum">
              <a:rPr lang="en-US" sz="1200">
                <a:solidFill>
                  <a:schemeClr val="tx1"/>
                </a:solidFill>
              </a:rPr>
              <a:pPr eaLnBrk="1" hangingPunct="1"/>
              <a:t>10</a:t>
            </a:fld>
            <a:endParaRPr lang="en-US" sz="1200" dirty="0">
              <a:solidFill>
                <a:schemeClr val="tx1"/>
              </a:solidFill>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endParaRPr lang="en-US" dirty="0" smtClean="0">
              <a:latin typeface="55 Helvetica Roman"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C34C6C18-C974-433A-A129-E04469587126}" type="slidenum">
              <a:rPr lang="en-US" sz="1200">
                <a:solidFill>
                  <a:schemeClr val="tx1"/>
                </a:solidFill>
              </a:rPr>
              <a:pPr eaLnBrk="1" hangingPunct="1"/>
              <a:t>11</a:t>
            </a:fld>
            <a:endParaRPr lang="en-US" sz="1200" dirty="0">
              <a:solidFill>
                <a:schemeClr val="tx1"/>
              </a:solidFill>
            </a:endParaRPr>
          </a:p>
        </p:txBody>
      </p:sp>
      <p:sp>
        <p:nvSpPr>
          <p:cNvPr id="34819" name="Rectangle 1026"/>
          <p:cNvSpPr>
            <a:spLocks noGrp="1" noRot="1" noChangeAspect="1" noChangeArrowheads="1" noTextEdit="1"/>
          </p:cNvSpPr>
          <p:nvPr>
            <p:ph type="sldImg"/>
          </p:nvPr>
        </p:nvSpPr>
        <p:spPr>
          <a:ln/>
        </p:spPr>
      </p:sp>
      <p:sp>
        <p:nvSpPr>
          <p:cNvPr id="34820" name="Rectangle 1027"/>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solidFill>
                  <a:srgbClr val="000000"/>
                </a:solidFill>
                <a:latin typeface="Times New Roman" pitchFamily="18" charset="0"/>
              </a:rPr>
              <a:t>In a solid, the atoms are tightly bound together. Solids have a fixed volume and shape. Heating up a solid will often cause it to change to a liquid. Liquids have atoms that are less tightly bonded together. They have a fixed volume, but not a fixed shape. Adding heat energy to a liquid will often transform it to a gas. Gasses have neither a fixed volume nor a fixed shape. Their atoms are not bonded together and they move around freely. </a:t>
            </a:r>
            <a:r>
              <a:rPr lang="en-US" dirty="0" smtClean="0">
                <a:solidFill>
                  <a:srgbClr val="000000"/>
                </a:solidFill>
                <a:latin typeface="55 Helvetica Roman" charset="0"/>
              </a:rPr>
              <a:t>When heat energy is added to a gas, the particles forming the gas begin to move around faster. </a:t>
            </a:r>
            <a:endParaRPr lang="en-US" dirty="0" smtClean="0">
              <a:latin typeface="55 Helvetica Roman"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DC156D7A-F65B-4591-BC1B-35A803FDE0A8}" type="slidenum">
              <a:rPr lang="en-US" sz="1200">
                <a:solidFill>
                  <a:schemeClr val="tx1"/>
                </a:solidFill>
              </a:rPr>
              <a:pPr eaLnBrk="1" hangingPunct="1"/>
              <a:t>12</a:t>
            </a:fld>
            <a:endParaRPr lang="en-US" sz="1200" dirty="0">
              <a:solidFill>
                <a:schemeClr val="tx1"/>
              </a:solidFill>
            </a:endParaRPr>
          </a:p>
        </p:txBody>
      </p:sp>
      <p:sp>
        <p:nvSpPr>
          <p:cNvPr id="36867" name="Rectangle 1026"/>
          <p:cNvSpPr>
            <a:spLocks noGrp="1" noRot="1" noChangeAspect="1" noChangeArrowheads="1" noTextEdit="1"/>
          </p:cNvSpPr>
          <p:nvPr>
            <p:ph type="sldImg"/>
          </p:nvPr>
        </p:nvSpPr>
        <p:spPr>
          <a:ln/>
        </p:spPr>
      </p:sp>
      <p:sp>
        <p:nvSpPr>
          <p:cNvPr id="36868" name="Rectangle 1027"/>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solidFill>
                  <a:srgbClr val="000000"/>
                </a:solidFill>
                <a:latin typeface="Times New Roman" pitchFamily="18" charset="0"/>
              </a:rPr>
              <a:t>In a solid, the atoms are tightly bound together. Solids have a fixed volume and shape. Heating up a solid will often cause it to change to a liquid. Liquids have atoms that are less tightly bonded together. They have a fixed volume, but not a fixed shape. Adding heat energy to a liquid will often transform it to a gas. Gasses have neither a fixed volume nor a fixed shape. Their atoms are not bonded together and they move around freely. </a:t>
            </a:r>
            <a:r>
              <a:rPr lang="en-US" dirty="0" smtClean="0">
                <a:solidFill>
                  <a:srgbClr val="000000"/>
                </a:solidFill>
                <a:latin typeface="55 Helvetica Roman" charset="0"/>
              </a:rPr>
              <a:t>When heat energy is added to a gas, the particles forming the gas begin to move around faster. When enough heat energy is added to a gas, electrons separate from their atoms, forming a </a:t>
            </a:r>
            <a:r>
              <a:rPr lang="en-US" b="1" dirty="0" smtClean="0">
                <a:solidFill>
                  <a:srgbClr val="000000"/>
                </a:solidFill>
                <a:latin typeface="55 Helvetica Roman" charset="0"/>
              </a:rPr>
              <a:t>plasma</a:t>
            </a:r>
            <a:r>
              <a:rPr lang="en-US" dirty="0" smtClean="0">
                <a:solidFill>
                  <a:srgbClr val="000000"/>
                </a:solidFill>
                <a:latin typeface="55 Helvetica Roman" charset="0"/>
              </a:rPr>
              <a:t>.  Plasma can react to magnetic fields.</a:t>
            </a:r>
            <a:endParaRPr lang="en-US" dirty="0" smtClean="0">
              <a:solidFill>
                <a:srgbClr val="000000"/>
              </a:solidFill>
              <a:latin typeface="Times New Roman" pitchFamily="18" charset="0"/>
            </a:endParaRPr>
          </a:p>
          <a:p>
            <a:pPr eaLnBrk="1" hangingPunct="1"/>
            <a:endParaRPr lang="en-US" dirty="0" smtClean="0">
              <a:solidFill>
                <a:srgbClr val="000000"/>
              </a:solidFill>
              <a:latin typeface="Times New Roman" pitchFamily="18" charset="0"/>
            </a:endParaRPr>
          </a:p>
          <a:p>
            <a:pPr eaLnBrk="1" hangingPunct="1"/>
            <a:r>
              <a:rPr lang="en-US" dirty="0" smtClean="0">
                <a:solidFill>
                  <a:srgbClr val="000000"/>
                </a:solidFill>
                <a:latin typeface="Times New Roman" pitchFamily="18" charset="0"/>
              </a:rPr>
              <a:t>Plasma is similar to gas, but its particles have a different structure and charge. Plasma forms when a gas becomes extremely hot. When this happens, the gas’ atoms gain lots of energy. This energy causes the electrons to detach from the nuclei of the gas’ atoms. When the negatively charged electrons detach, the positively charged protons and neutral particles called neutrons in the nuclei are left. These positively charged nuclei are called ions. When a gas is so hot that the electrons detach</a:t>
            </a:r>
            <a:r>
              <a:rPr lang="en-US" baseline="0" dirty="0" smtClean="0">
                <a:solidFill>
                  <a:srgbClr val="000000"/>
                </a:solidFill>
                <a:latin typeface="Times New Roman" pitchFamily="18" charset="0"/>
              </a:rPr>
              <a:t> from their nuclei to </a:t>
            </a:r>
            <a:r>
              <a:rPr lang="en-US" dirty="0" smtClean="0">
                <a:solidFill>
                  <a:srgbClr val="000000"/>
                </a:solidFill>
                <a:latin typeface="Times New Roman" pitchFamily="18" charset="0"/>
              </a:rPr>
              <a:t>form a “soup” of electrons and ions, we say that the gas has been ionized. Plasma is composed of ions and electrons.</a:t>
            </a:r>
          </a:p>
          <a:p>
            <a:pPr eaLnBrk="1" hangingPunct="1"/>
            <a:endParaRPr lang="en-US" dirty="0" smtClean="0">
              <a:solidFill>
                <a:srgbClr val="000000"/>
              </a:solidFill>
              <a:latin typeface="Times New Roman" pitchFamily="18" charset="0"/>
            </a:endParaRPr>
          </a:p>
          <a:p>
            <a:pPr eaLnBrk="1" hangingPunct="1"/>
            <a:r>
              <a:rPr lang="en-US" dirty="0" smtClean="0">
                <a:solidFill>
                  <a:srgbClr val="000000"/>
                </a:solidFill>
                <a:latin typeface="Times New Roman" pitchFamily="18" charset="0"/>
              </a:rPr>
              <a:t>Plasma has some interesting properties because the particles are ionized. When charged particles move, as they do in a plasma, they create </a:t>
            </a:r>
            <a:r>
              <a:rPr lang="en-US" b="1" u="sng" dirty="0" smtClean="0">
                <a:solidFill>
                  <a:srgbClr val="000000"/>
                </a:solidFill>
                <a:latin typeface="Times New Roman" pitchFamily="18" charset="0"/>
              </a:rPr>
              <a:t>magnetic fields</a:t>
            </a:r>
            <a:r>
              <a:rPr lang="en-US" dirty="0" smtClean="0">
                <a:solidFill>
                  <a:srgbClr val="000000"/>
                </a:solidFill>
                <a:latin typeface="Times New Roman" pitchFamily="18" charset="0"/>
              </a:rPr>
              <a:t>. These magnetic fields can then cause the moving plasma particles to travel in certain directions and paths. The particles travel in spiraling paths like corkscrews.</a:t>
            </a:r>
          </a:p>
          <a:p>
            <a:pPr eaLnBrk="1" hangingPunct="1"/>
            <a:endParaRPr lang="en-US" dirty="0" smtClean="0">
              <a:latin typeface="55 Helvetica Roman"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3E185C87-C9BE-4B9E-8753-6D1EB868932F}" type="slidenum">
              <a:rPr lang="en-US" sz="1200">
                <a:solidFill>
                  <a:schemeClr val="tx1"/>
                </a:solidFill>
              </a:rPr>
              <a:pPr eaLnBrk="1" hangingPunct="1"/>
              <a:t>13</a:t>
            </a:fld>
            <a:endParaRPr lang="en-US" sz="1200" dirty="0">
              <a:solidFill>
                <a:schemeClr val="tx1"/>
              </a:solidFill>
            </a:endParaRPr>
          </a:p>
        </p:txBody>
      </p:sp>
      <p:sp>
        <p:nvSpPr>
          <p:cNvPr id="38915" name="Rectangle 1026"/>
          <p:cNvSpPr>
            <a:spLocks noGrp="1" noRot="1" noChangeAspect="1" noChangeArrowheads="1" noTextEdit="1"/>
          </p:cNvSpPr>
          <p:nvPr>
            <p:ph type="sldImg"/>
          </p:nvPr>
        </p:nvSpPr>
        <p:spPr>
          <a:ln/>
        </p:spPr>
      </p:sp>
      <p:sp>
        <p:nvSpPr>
          <p:cNvPr id="38916" name="Rectangle 1027"/>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55 Helvetica Roman" charset="0"/>
              </a:rPr>
              <a:t>A flame is the visible portion of fire and consists of glowing hot gases. If hot enough, the gases may become ionized to produce plasma.</a:t>
            </a:r>
          </a:p>
          <a:p>
            <a:pPr eaLnBrk="1" hangingPunct="1"/>
            <a:endParaRPr lang="en-US" dirty="0" smtClean="0">
              <a:latin typeface="55 Helvetica Roman" charset="0"/>
            </a:endParaRPr>
          </a:p>
          <a:p>
            <a:pPr eaLnBrk="1" hangingPunct="1"/>
            <a:r>
              <a:rPr lang="en-US" dirty="0" smtClean="0">
                <a:latin typeface="55 Helvetica Roman" charset="0"/>
              </a:rPr>
              <a:t>When the electric field becomes strong enough either within clouds or between clouds and the ground, an electrical discharge (the bolt of lightning) occurs. During the strike, air is heated to plasma temperatures.  It becomes a conductive discharge channel as the electrons and positive ions of air molecules are pulled away from each other and forced to flow in opposite directions.</a:t>
            </a:r>
          </a:p>
          <a:p>
            <a:pPr eaLnBrk="1" hangingPunct="1"/>
            <a:endParaRPr lang="en-US" dirty="0" smtClean="0">
              <a:latin typeface="55 Helvetica Roman" charset="0"/>
            </a:endParaRPr>
          </a:p>
          <a:p>
            <a:pPr eaLnBrk="1" hangingPunct="1"/>
            <a:r>
              <a:rPr lang="en-US" dirty="0" smtClean="0">
                <a:latin typeface="55 Helvetica Roman" charset="0"/>
              </a:rPr>
              <a:t>The material that makes up our Sun is a hot plasma.</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3FE94EC3-1E43-4235-BEB3-E9DC32C2202B}" type="slidenum">
              <a:rPr lang="en-US" sz="1200">
                <a:solidFill>
                  <a:schemeClr val="tx1"/>
                </a:solidFill>
              </a:rPr>
              <a:pPr eaLnBrk="1" hangingPunct="1"/>
              <a:t>14</a:t>
            </a:fld>
            <a:endParaRPr lang="en-US" sz="1200" dirty="0">
              <a:solidFill>
                <a:schemeClr val="tx1"/>
              </a:solidFill>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endParaRPr lang="en-US" dirty="0" smtClean="0">
              <a:latin typeface="55 Helvetica Roman"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7BDA9B66-D42F-4426-AC2A-4D2A11FCEA95}" type="slidenum">
              <a:rPr lang="en-US" sz="1200">
                <a:solidFill>
                  <a:schemeClr val="tx1"/>
                </a:solidFill>
              </a:rPr>
              <a:pPr eaLnBrk="1" hangingPunct="1"/>
              <a:t>15</a:t>
            </a:fld>
            <a:endParaRPr lang="en-US" sz="1200" dirty="0">
              <a:solidFill>
                <a:schemeClr val="tx1"/>
              </a:solidFill>
            </a:endParaRPr>
          </a:p>
        </p:txBody>
      </p:sp>
      <p:sp>
        <p:nvSpPr>
          <p:cNvPr id="43011" name="Rectangle 1026"/>
          <p:cNvSpPr>
            <a:spLocks noGrp="1" noRot="1" noChangeAspect="1" noChangeArrowheads="1" noTextEdit="1"/>
          </p:cNvSpPr>
          <p:nvPr>
            <p:ph type="sldImg"/>
          </p:nvPr>
        </p:nvSpPr>
        <p:spPr>
          <a:xfrm>
            <a:off x="1195388" y="708025"/>
            <a:ext cx="4584700" cy="3543300"/>
          </a:xfrm>
          <a:ln/>
        </p:spPr>
      </p:sp>
      <p:sp>
        <p:nvSpPr>
          <p:cNvPr id="43012" name="Rectangle 1027"/>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solidFill>
                  <a:srgbClr val="000000"/>
                </a:solidFill>
                <a:latin typeface="Times New Roman" pitchFamily="18" charset="0"/>
              </a:rPr>
              <a:t>Plasma has some interesting properties because the particles are ionized. When charged particles move, as they do in a plasma, they create </a:t>
            </a:r>
            <a:r>
              <a:rPr lang="en-US" b="1" u="sng" dirty="0" smtClean="0">
                <a:solidFill>
                  <a:srgbClr val="000000"/>
                </a:solidFill>
                <a:latin typeface="Times New Roman" pitchFamily="18" charset="0"/>
              </a:rPr>
              <a:t>magnetic fields</a:t>
            </a:r>
            <a:r>
              <a:rPr lang="en-US" dirty="0" smtClean="0">
                <a:solidFill>
                  <a:srgbClr val="000000"/>
                </a:solidFill>
                <a:latin typeface="Times New Roman" pitchFamily="18" charset="0"/>
              </a:rPr>
              <a:t>. These magnetic fields can then cause the moving plasma particles to travel in certain directions and paths. The particles travel in spiraling paths shaped like corkscrews.</a:t>
            </a:r>
          </a:p>
          <a:p>
            <a:pPr eaLnBrk="1" hangingPunct="1"/>
            <a:endParaRPr lang="en-US" dirty="0" smtClean="0">
              <a:latin typeface="55 Helvetica Roman"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AFD6706D-136B-4F1A-8272-9A7F3B8C685F}" type="slidenum">
              <a:rPr lang="en-US" sz="1200">
                <a:solidFill>
                  <a:schemeClr val="tx1"/>
                </a:solidFill>
              </a:rPr>
              <a:pPr eaLnBrk="1" hangingPunct="1"/>
              <a:t>16</a:t>
            </a:fld>
            <a:endParaRPr lang="en-US" sz="1200" dirty="0">
              <a:solidFill>
                <a:schemeClr val="tx1"/>
              </a:solidFill>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solidFill>
                  <a:srgbClr val="000000"/>
                </a:solidFill>
                <a:latin typeface="Times New Roman" pitchFamily="18" charset="0"/>
              </a:rPr>
              <a:t>The Sun is made of positively charged ions and negatively charged electrons in a state of matter called plasma. Since the Sun is made of charged particles, magnetic fields are created by the movement of the particles.</a:t>
            </a:r>
          </a:p>
          <a:p>
            <a:pPr eaLnBrk="1" hangingPunct="1"/>
            <a:endParaRPr lang="en-US" dirty="0" smtClean="0">
              <a:solidFill>
                <a:srgbClr val="000000"/>
              </a:solidFill>
              <a:latin typeface="Times New Roman" pitchFamily="18" charset="0"/>
            </a:endParaRPr>
          </a:p>
          <a:p>
            <a:pPr eaLnBrk="1" hangingPunct="1"/>
            <a:r>
              <a:rPr lang="en-US" dirty="0" smtClean="0">
                <a:solidFill>
                  <a:srgbClr val="000000"/>
                </a:solidFill>
                <a:latin typeface="Times New Roman" pitchFamily="18" charset="0"/>
              </a:rPr>
              <a:t>The Sun's charged particles move in three ways due to the Sun's high temperatures and the rotation of the Sun around its axis, which influence each other to make the Sun's magnetic field complex:</a:t>
            </a:r>
          </a:p>
          <a:p>
            <a:pPr eaLnBrk="1" hangingPunct="1"/>
            <a:endParaRPr lang="en-US" dirty="0" smtClean="0">
              <a:solidFill>
                <a:srgbClr val="000000"/>
              </a:solidFill>
              <a:latin typeface="Times New Roman" pitchFamily="18" charset="0"/>
            </a:endParaRPr>
          </a:p>
          <a:p>
            <a:pPr eaLnBrk="1" hangingPunct="1"/>
            <a:r>
              <a:rPr lang="en-US" dirty="0" smtClean="0">
                <a:solidFill>
                  <a:srgbClr val="000000"/>
                </a:solidFill>
                <a:latin typeface="Times New Roman" pitchFamily="18" charset="0"/>
              </a:rPr>
              <a:t>   1. The Sun's high temperatures cause the positively charged ions and negatively charged electrons that make up its plasma to move around a lot. The moving plasma creates many complicated magnetic fields that twist and turn.</a:t>
            </a:r>
          </a:p>
          <a:p>
            <a:pPr eaLnBrk="1" hangingPunct="1"/>
            <a:r>
              <a:rPr lang="en-US" dirty="0" smtClean="0">
                <a:solidFill>
                  <a:srgbClr val="000000"/>
                </a:solidFill>
                <a:latin typeface="Times New Roman" pitchFamily="18" charset="0"/>
              </a:rPr>
              <a:t>   2. The extremely hot plasma that blows off the Sun as the </a:t>
            </a:r>
            <a:r>
              <a:rPr lang="en-US" b="1" u="sng" dirty="0" smtClean="0">
                <a:solidFill>
                  <a:srgbClr val="000000"/>
                </a:solidFill>
                <a:latin typeface="Times New Roman" pitchFamily="18" charset="0"/>
              </a:rPr>
              <a:t>solar wind</a:t>
            </a:r>
            <a:r>
              <a:rPr lang="en-US" dirty="0" smtClean="0">
                <a:solidFill>
                  <a:srgbClr val="000000"/>
                </a:solidFill>
                <a:latin typeface="Times New Roman" pitchFamily="18" charset="0"/>
              </a:rPr>
              <a:t> also creates a magnetic field.</a:t>
            </a:r>
          </a:p>
          <a:p>
            <a:pPr eaLnBrk="1" hangingPunct="1"/>
            <a:r>
              <a:rPr lang="en-US" dirty="0" smtClean="0">
                <a:solidFill>
                  <a:srgbClr val="000000"/>
                </a:solidFill>
                <a:latin typeface="Times New Roman" pitchFamily="18" charset="0"/>
              </a:rPr>
              <a:t>   3. The plasma in the Sun rotates around the Sun's axis. The plasma near the poles rotates slower than the plasma at the equator causing twisting and stretching of magnetic fields, too.</a:t>
            </a:r>
          </a:p>
          <a:p>
            <a:pPr eaLnBrk="1" hangingPunct="1"/>
            <a:endParaRPr lang="en-US" dirty="0" smtClean="0">
              <a:latin typeface="55 Helvetica Roman" charset="0"/>
            </a:endParaRPr>
          </a:p>
          <a:p>
            <a:pPr eaLnBrk="1" hangingPunct="1"/>
            <a:r>
              <a:rPr lang="en-US" dirty="0" smtClean="0">
                <a:latin typeface="55 Helvetica Roman" charset="0"/>
              </a:rPr>
              <a:t>This image shows a model of the Sun’s magnetic field superimposed on an image of the corona, as seen at the time the magnetic field model was created.</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459392C3-C535-434A-A3DB-C3C26D4280B2}" type="slidenum">
              <a:rPr lang="en-US" sz="1200">
                <a:solidFill>
                  <a:schemeClr val="tx1"/>
                </a:solidFill>
              </a:rPr>
              <a:pPr eaLnBrk="1" hangingPunct="1"/>
              <a:t>17</a:t>
            </a:fld>
            <a:endParaRPr lang="en-US" sz="1200" dirty="0">
              <a:solidFill>
                <a:schemeClr val="tx1"/>
              </a:solidFill>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solidFill>
                  <a:srgbClr val="000000"/>
                </a:solidFill>
                <a:latin typeface="Times New Roman" pitchFamily="18" charset="0"/>
              </a:rPr>
              <a:t>The </a:t>
            </a:r>
            <a:r>
              <a:rPr lang="en-US" b="1" dirty="0" smtClean="0">
                <a:solidFill>
                  <a:srgbClr val="000000"/>
                </a:solidFill>
                <a:latin typeface="Times New Roman" pitchFamily="18" charset="0"/>
              </a:rPr>
              <a:t>solar wind</a:t>
            </a:r>
            <a:r>
              <a:rPr lang="en-US" dirty="0" smtClean="0">
                <a:solidFill>
                  <a:srgbClr val="000000"/>
                </a:solidFill>
                <a:latin typeface="Times New Roman" pitchFamily="18" charset="0"/>
              </a:rPr>
              <a:t> is a stream of charged particles (plasma) that flow off the Sun at about one million miles per hour (about 1.6 million kilometers per hour). These particles come from the outermost layer of the Sun, called the corona. The corona is a very hot place, about 1.8 million °F (1 million °C). High temperatures cause particles to move faster, so the particles in the corona move very fast. Some of the particles move so fast that the Sun's gravity is not strong enough to hold them down, and so they fly off, becoming part of the solar wind.</a:t>
            </a:r>
          </a:p>
          <a:p>
            <a:pPr eaLnBrk="1" hangingPunct="1"/>
            <a:endParaRPr lang="en-US" dirty="0" smtClean="0">
              <a:solidFill>
                <a:srgbClr val="000000"/>
              </a:solidFill>
              <a:latin typeface="Times New Roman" pitchFamily="18" charset="0"/>
            </a:endParaRPr>
          </a:p>
          <a:p>
            <a:pPr eaLnBrk="1" hangingPunct="1"/>
            <a:r>
              <a:rPr lang="en-US" dirty="0" smtClean="0">
                <a:solidFill>
                  <a:srgbClr val="000000"/>
                </a:solidFill>
                <a:latin typeface="Times New Roman" pitchFamily="18" charset="0"/>
              </a:rPr>
              <a:t>By the time that the solar wind reaches the Earth, the particles are still moving at this very fast speed. That is about 1,000 times faster than most supersonic airplanes (these jets fly at about 1,000 miles per hour; or about 1,600 kilometers per hour)! The number of charged solar wind particles and how fast they are moving fluctuates as the activity level of the Sun changes during its 11-year cycle. When the solar wind is particularly strong, it can disrupt satellites and electrical grids on Earth. A very strong solar wind can also cause auroras, also known as the Northern or Southern Lights.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649CBD4B-6209-49B3-ADCF-2A767E16F2EE}" type="slidenum">
              <a:rPr lang="en-US" sz="1200">
                <a:solidFill>
                  <a:schemeClr val="tx1"/>
                </a:solidFill>
              </a:rPr>
              <a:pPr eaLnBrk="1" hangingPunct="1"/>
              <a:t>18</a:t>
            </a:fld>
            <a:endParaRPr lang="en-US" sz="1200" dirty="0">
              <a:solidFill>
                <a:schemeClr val="tx1"/>
              </a:solidFill>
            </a:endParaRPr>
          </a:p>
        </p:txBody>
      </p:sp>
      <p:sp>
        <p:nvSpPr>
          <p:cNvPr id="49155" name="Rectangle 1026"/>
          <p:cNvSpPr>
            <a:spLocks noGrp="1" noRot="1" noChangeAspect="1" noChangeArrowheads="1" noTextEdit="1"/>
          </p:cNvSpPr>
          <p:nvPr>
            <p:ph type="sldImg"/>
          </p:nvPr>
        </p:nvSpPr>
        <p:spPr>
          <a:solidFill>
            <a:srgbClr val="FFFFFF"/>
          </a:solidFill>
          <a:ln/>
        </p:spPr>
      </p:sp>
      <p:sp>
        <p:nvSpPr>
          <p:cNvPr id="49156"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dirty="0" smtClean="0">
                <a:solidFill>
                  <a:srgbClr val="000000"/>
                </a:solidFill>
                <a:latin typeface="Times New Roman" pitchFamily="18" charset="0"/>
              </a:rPr>
              <a:t>Outer space is not empty space. The </a:t>
            </a:r>
            <a:r>
              <a:rPr lang="en-US" b="1" dirty="0" smtClean="0">
                <a:solidFill>
                  <a:srgbClr val="000000"/>
                </a:solidFill>
                <a:latin typeface="Times New Roman" pitchFamily="18" charset="0"/>
              </a:rPr>
              <a:t>interstellar medium</a:t>
            </a:r>
            <a:r>
              <a:rPr lang="en-US" dirty="0" smtClean="0">
                <a:solidFill>
                  <a:srgbClr val="000000"/>
                </a:solidFill>
                <a:latin typeface="Times New Roman" pitchFamily="18" charset="0"/>
              </a:rPr>
              <a:t> (ISM) is the name for the material that is in space between stars in our Milky Way Galaxy. The ISM is mostly made of clouds of hydrogen and helium. The rest of the ISM mostly consists of heavier elements like carbon. About one percent of the ISM is in the form of dust, usually silicates.  In some places in space the ISM is not dense at all, but it is much more dense in other regions. However, even the densest parts of the ISM are 10</a:t>
            </a:r>
            <a:r>
              <a:rPr lang="en-US" baseline="30000" dirty="0" smtClean="0">
                <a:solidFill>
                  <a:srgbClr val="000000"/>
                </a:solidFill>
                <a:latin typeface="Times New Roman" pitchFamily="18" charset="0"/>
              </a:rPr>
              <a:t>14</a:t>
            </a:r>
            <a:r>
              <a:rPr lang="en-US" dirty="0" smtClean="0">
                <a:solidFill>
                  <a:srgbClr val="000000"/>
                </a:solidFill>
                <a:latin typeface="Times New Roman" pitchFamily="18" charset="0"/>
              </a:rPr>
              <a:t> (100,000,000,000,000 or 100 trillion) times less dense than the Earth's atmosphere. The density of the ISM ranges from 0.003 molecules per cubic centimeter in regions of hot ionized gases, or plasma, to more than 100,000 molecules per cubic centimeter in regions where stars form. *On average*, there are only 1,000 grains of dust in each cubic kilometer of space! </a:t>
            </a:r>
          </a:p>
          <a:p>
            <a:pPr eaLnBrk="1" hangingPunct="1"/>
            <a:endParaRPr lang="en-US" dirty="0" smtClean="0">
              <a:solidFill>
                <a:srgbClr val="000000"/>
              </a:solidFill>
              <a:latin typeface="Times New Roman" pitchFamily="18" charset="0"/>
            </a:endParaRPr>
          </a:p>
          <a:p>
            <a:pPr eaLnBrk="1" hangingPunct="1"/>
            <a:r>
              <a:rPr lang="en-US" dirty="0" smtClean="0">
                <a:solidFill>
                  <a:srgbClr val="000000"/>
                </a:solidFill>
                <a:latin typeface="Times New Roman" pitchFamily="18" charset="0"/>
              </a:rPr>
              <a:t>To compare, there are, on average, about 25,000,000,000,000,000,000 molecules of air (25 quintillion or 2.5 x 10</a:t>
            </a:r>
            <a:r>
              <a:rPr lang="en-US" baseline="30000" dirty="0" smtClean="0">
                <a:solidFill>
                  <a:srgbClr val="000000"/>
                </a:solidFill>
                <a:latin typeface="Times New Roman" pitchFamily="18" charset="0"/>
              </a:rPr>
              <a:t>19</a:t>
            </a:r>
            <a:r>
              <a:rPr lang="en-US" dirty="0" smtClean="0">
                <a:solidFill>
                  <a:srgbClr val="000000"/>
                </a:solidFill>
                <a:latin typeface="Times New Roman" pitchFamily="18" charset="0"/>
              </a:rPr>
              <a:t>) at sea level in the Earth’s atmosphere.  We’d have a very hard time breathing if our air was only as dense as even the the densest parts of the ISM.</a:t>
            </a:r>
          </a:p>
          <a:p>
            <a:pPr eaLnBrk="1" hangingPunct="1"/>
            <a:endParaRPr lang="en-US" dirty="0" smtClean="0">
              <a:solidFill>
                <a:srgbClr val="000000"/>
              </a:solidFill>
              <a:latin typeface="Times New Roman" pitchFamily="18" charset="0"/>
            </a:endParaRPr>
          </a:p>
          <a:p>
            <a:pPr eaLnBrk="1" hangingPunct="1"/>
            <a:r>
              <a:rPr lang="en-US" dirty="0" smtClean="0">
                <a:solidFill>
                  <a:srgbClr val="000000"/>
                </a:solidFill>
                <a:latin typeface="Times New Roman" pitchFamily="18" charset="0"/>
              </a:rPr>
              <a:t>Stars form in regions of the ISM that are dense enough for gravity to pull the gas and dust together to make compact, hot spheres. These protostars eventually become so dense and hot that nuclear fusion begins, and they become stars. Although they are not alive, stars have life-cycles. They are born from the ISM, grow, and die. Stars that are more massive than our Sun die in an explosion called a </a:t>
            </a:r>
            <a:r>
              <a:rPr lang="en-US" b="1" dirty="0" smtClean="0">
                <a:solidFill>
                  <a:srgbClr val="000000"/>
                </a:solidFill>
                <a:latin typeface="Times New Roman" pitchFamily="18" charset="0"/>
              </a:rPr>
              <a:t>supernova</a:t>
            </a:r>
            <a:r>
              <a:rPr lang="en-US" dirty="0" smtClean="0">
                <a:solidFill>
                  <a:srgbClr val="000000"/>
                </a:solidFill>
                <a:latin typeface="Times New Roman" pitchFamily="18" charset="0"/>
              </a:rPr>
              <a:t>. After it explodes, the former star’s material is recycled into the ISM.</a:t>
            </a:r>
          </a:p>
          <a:p>
            <a:pPr eaLnBrk="1" hangingPunct="1"/>
            <a:endParaRPr lang="en-US" dirty="0" smtClean="0">
              <a:solidFill>
                <a:srgbClr val="000000"/>
              </a:solidFill>
              <a:latin typeface="Times New Roman" pitchFamily="18" charset="0"/>
            </a:endParaRPr>
          </a:p>
          <a:p>
            <a:pPr eaLnBrk="1" hangingPunct="1"/>
            <a:r>
              <a:rPr lang="en-US" dirty="0" smtClean="0">
                <a:solidFill>
                  <a:srgbClr val="000000"/>
                </a:solidFill>
                <a:latin typeface="Times New Roman" pitchFamily="18" charset="0"/>
              </a:rPr>
              <a:t>Exploding stars continually replenish the ISM with their material. In turn, gravity pulls the ISM material together to form more stars.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67600CCA-7BDF-4870-814B-CAE0F74A9EB7}" type="slidenum">
              <a:rPr lang="en-US" sz="1200">
                <a:solidFill>
                  <a:schemeClr val="tx1"/>
                </a:solidFill>
              </a:rPr>
              <a:pPr eaLnBrk="1" hangingPunct="1"/>
              <a:t>19</a:t>
            </a:fld>
            <a:endParaRPr lang="en-US" sz="1200" dirty="0">
              <a:solidFill>
                <a:schemeClr val="tx1"/>
              </a:solidFill>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solidFill>
                  <a:srgbClr val="000000"/>
                </a:solidFill>
                <a:latin typeface="Times New Roman" pitchFamily="18" charset="0"/>
              </a:rPr>
              <a:t>Outer space is not empty space. The </a:t>
            </a:r>
            <a:r>
              <a:rPr lang="en-US" b="1" dirty="0" smtClean="0">
                <a:solidFill>
                  <a:srgbClr val="000000"/>
                </a:solidFill>
                <a:latin typeface="Times New Roman" pitchFamily="18" charset="0"/>
              </a:rPr>
              <a:t>interstellar medium</a:t>
            </a:r>
            <a:r>
              <a:rPr lang="en-US" dirty="0" smtClean="0">
                <a:solidFill>
                  <a:srgbClr val="000000"/>
                </a:solidFill>
                <a:latin typeface="Times New Roman" pitchFamily="18" charset="0"/>
              </a:rPr>
              <a:t> (ISM) is the name for the material that is in space between stars in our Milky Way Galaxy. </a:t>
            </a:r>
            <a:r>
              <a:rPr lang="en-US" sz="1400" dirty="0" smtClean="0">
                <a:solidFill>
                  <a:srgbClr val="000000"/>
                </a:solidFill>
                <a:latin typeface="55 Helvetica Roman" charset="0"/>
              </a:rPr>
              <a:t>It is made mostly of hydrogen, helium, heavier elements such as carbon, and dust, mostly silicates.</a:t>
            </a:r>
          </a:p>
          <a:p>
            <a:pPr eaLnBrk="1" hangingPunct="1"/>
            <a:endParaRPr lang="en-US" dirty="0" smtClean="0">
              <a:solidFill>
                <a:srgbClr val="000000"/>
              </a:solidFill>
              <a:latin typeface="Times New Roman" pitchFamily="18" charset="0"/>
            </a:endParaRPr>
          </a:p>
          <a:p>
            <a:pPr eaLnBrk="1" hangingPunct="1"/>
            <a:r>
              <a:rPr lang="en-US" dirty="0" smtClean="0">
                <a:solidFill>
                  <a:srgbClr val="000000"/>
                </a:solidFill>
                <a:latin typeface="Times New Roman" pitchFamily="18" charset="0"/>
              </a:rPr>
              <a:t>Even though the interstellar medium has a low density, it still has a pressure, similar to air pressure. The solar wind also has a pressure. Close to the Sun, the solar wind has a large pressure and can easily push the interstellar medium away from the Sun. Further away from the Sun, the pressure from the interstellar medium is strong enough to slow down and eventually stop the flow of solar wind from traveling into its surroundings. </a:t>
            </a:r>
          </a:p>
          <a:p>
            <a:pPr eaLnBrk="1" hangingPunct="1"/>
            <a:endParaRPr lang="en-US" dirty="0" smtClean="0">
              <a:solidFill>
                <a:srgbClr val="000000"/>
              </a:solidFill>
              <a:latin typeface="Times New Roman" pitchFamily="18" charset="0"/>
            </a:endParaRPr>
          </a:p>
          <a:p>
            <a:pPr eaLnBrk="1" hangingPunct="1"/>
            <a:r>
              <a:rPr lang="en-US" dirty="0" smtClean="0">
                <a:solidFill>
                  <a:srgbClr val="000000"/>
                </a:solidFill>
                <a:latin typeface="Times New Roman" pitchFamily="18" charset="0"/>
              </a:rPr>
              <a:t>The ISM is mostly made of clouds of hydrogen and helium. The rest of the ISM mostly consists of heavier elements like carbon. About one percent of the ISM is in the form of dust, usually silicates.  In some places in space the ISM is not dense at all, but it is much more dense in other regions. However, even the densest parts of the ISM are 10</a:t>
            </a:r>
            <a:r>
              <a:rPr lang="en-US" baseline="30000" dirty="0" smtClean="0">
                <a:solidFill>
                  <a:srgbClr val="000000"/>
                </a:solidFill>
                <a:latin typeface="Times New Roman" pitchFamily="18" charset="0"/>
              </a:rPr>
              <a:t>14</a:t>
            </a:r>
            <a:r>
              <a:rPr lang="en-US" dirty="0" smtClean="0">
                <a:solidFill>
                  <a:srgbClr val="000000"/>
                </a:solidFill>
                <a:latin typeface="Times New Roman" pitchFamily="18" charset="0"/>
              </a:rPr>
              <a:t> (100,000,000,000,000 or 100 trillion) times less dense than the Earth's atmosphere. The density of the ISM ranges from 0.003 molecules per cubic centimeter in regions of hot ionized gases, or plasma, to more than 100,000 molecules per cubic centimeter in regions where stars form. *On average*, there are only 1,000 grains of dust in each cubic kilometer of space! </a:t>
            </a:r>
          </a:p>
          <a:p>
            <a:pPr eaLnBrk="1" hangingPunct="1"/>
            <a:endParaRPr lang="en-US" dirty="0" smtClean="0">
              <a:solidFill>
                <a:srgbClr val="000000"/>
              </a:solidFill>
              <a:latin typeface="Times New Roman" pitchFamily="18" charset="0"/>
            </a:endParaRPr>
          </a:p>
          <a:p>
            <a:pPr eaLnBrk="1" hangingPunct="1"/>
            <a:r>
              <a:rPr lang="en-US" dirty="0" smtClean="0">
                <a:solidFill>
                  <a:srgbClr val="000000"/>
                </a:solidFill>
                <a:latin typeface="Times New Roman" pitchFamily="18" charset="0"/>
              </a:rPr>
              <a:t>To compare, there are, on average, about 25,000,000,000,000,000,000 molecules of air (25 quintillion or 2.5 x 10</a:t>
            </a:r>
            <a:r>
              <a:rPr lang="en-US" baseline="30000" dirty="0" smtClean="0">
                <a:solidFill>
                  <a:srgbClr val="000000"/>
                </a:solidFill>
                <a:latin typeface="Times New Roman" pitchFamily="18" charset="0"/>
              </a:rPr>
              <a:t>19</a:t>
            </a:r>
            <a:r>
              <a:rPr lang="en-US" dirty="0" smtClean="0">
                <a:solidFill>
                  <a:srgbClr val="000000"/>
                </a:solidFill>
                <a:latin typeface="Times New Roman" pitchFamily="18" charset="0"/>
              </a:rPr>
              <a:t>) at sea level in the Earth’s atmosphere.  We’d have a very hard time breathing if our air was only as dense as even the the densest parts of the ISM.</a:t>
            </a:r>
          </a:p>
          <a:p>
            <a:pPr eaLnBrk="1" hangingPunct="1"/>
            <a:endParaRPr lang="en-US" dirty="0" smtClean="0">
              <a:solidFill>
                <a:srgbClr val="000000"/>
              </a:solidFill>
              <a:latin typeface="Times New Roman" pitchFamily="18" charset="0"/>
            </a:endParaRPr>
          </a:p>
          <a:p>
            <a:pPr eaLnBrk="1" hangingPunct="1"/>
            <a:r>
              <a:rPr lang="en-US" dirty="0" smtClean="0">
                <a:solidFill>
                  <a:srgbClr val="000000"/>
                </a:solidFill>
                <a:latin typeface="Times New Roman" pitchFamily="18" charset="0"/>
              </a:rPr>
              <a:t>Stars form in regions of the ISM that are dense enough for gravity to pull the gas and dust together to make compact, hot spheres. These protostars eventually become so dense and hot that nuclear fusion begins, and they become stars. Although they are not alive, stars have life-cycles. They are born from the ISM, grow, and die. Stars that are more massive than our Sun die in an explosion called a </a:t>
            </a:r>
            <a:r>
              <a:rPr lang="en-US" b="1" dirty="0" smtClean="0">
                <a:solidFill>
                  <a:srgbClr val="000000"/>
                </a:solidFill>
                <a:latin typeface="Times New Roman" pitchFamily="18" charset="0"/>
              </a:rPr>
              <a:t>supernova</a:t>
            </a:r>
            <a:r>
              <a:rPr lang="en-US" dirty="0" smtClean="0">
                <a:solidFill>
                  <a:srgbClr val="000000"/>
                </a:solidFill>
                <a:latin typeface="Times New Roman" pitchFamily="18" charset="0"/>
              </a:rPr>
              <a:t>. After it explodes, the former star’s material is recycled into the ISM.</a:t>
            </a:r>
          </a:p>
          <a:p>
            <a:pPr eaLnBrk="1" hangingPunct="1"/>
            <a:endParaRPr lang="en-US" dirty="0" smtClean="0">
              <a:solidFill>
                <a:srgbClr val="000000"/>
              </a:solidFill>
              <a:latin typeface="Times New Roman" pitchFamily="18" charset="0"/>
            </a:endParaRPr>
          </a:p>
          <a:p>
            <a:pPr eaLnBrk="1" hangingPunct="1"/>
            <a:r>
              <a:rPr lang="en-US" dirty="0" smtClean="0">
                <a:solidFill>
                  <a:srgbClr val="000000"/>
                </a:solidFill>
                <a:latin typeface="Times New Roman" pitchFamily="18" charset="0"/>
              </a:rPr>
              <a:t>Exploding stars continually replenish the ISM with their material. In turn, gravity pulls the ISM material together to form more stars.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966BD514-F08C-4A77-A948-2C5E17A2B56E}" type="slidenum">
              <a:rPr lang="en-US" sz="1200">
                <a:solidFill>
                  <a:schemeClr val="tx1"/>
                </a:solidFill>
              </a:rPr>
              <a:pPr eaLnBrk="1" hangingPunct="1"/>
              <a:t>2</a:t>
            </a:fld>
            <a:endParaRPr lang="en-US" sz="1200" dirty="0">
              <a:solidFill>
                <a:schemeClr val="tx1"/>
              </a:solidFill>
            </a:endParaRPr>
          </a:p>
        </p:txBody>
      </p:sp>
      <p:sp>
        <p:nvSpPr>
          <p:cNvPr id="18435" name="Rectangle 1026"/>
          <p:cNvSpPr>
            <a:spLocks noGrp="1" noRot="1" noChangeAspect="1" noChangeArrowheads="1" noTextEdit="1"/>
          </p:cNvSpPr>
          <p:nvPr>
            <p:ph type="sldImg"/>
          </p:nvPr>
        </p:nvSpPr>
        <p:spPr>
          <a:ln/>
        </p:spPr>
      </p:sp>
      <p:sp>
        <p:nvSpPr>
          <p:cNvPr id="18436" name="Rectangle 1027"/>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55 Helvetica Roman" charset="0"/>
              </a:rPr>
              <a:t>Additional information – Several</a:t>
            </a:r>
            <a:r>
              <a:rPr lang="en-US" baseline="0" dirty="0" smtClean="0">
                <a:latin typeface="55 Helvetica Roman" charset="0"/>
              </a:rPr>
              <a:t> of the slides contain movie clips.  To watch these, you will need to exit “Normal” view and enter “Slide Show” view.  Put your mouse arrow over the movie clip image and click to begin the movie.  Movie clips are included on slides 6, 12, 22, 30, 38, and 44.  The clip on slide 38 contains audio, but it is also captioned if you are not able to play the audio.</a:t>
            </a:r>
            <a:endParaRPr lang="en-US" dirty="0" smtClean="0">
              <a:latin typeface="55 Helvetica Roman"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CFEEFEC1-9EB2-4E03-BA67-05F0CA5D2C9E}" type="slidenum">
              <a:rPr lang="en-US" sz="1200">
                <a:solidFill>
                  <a:schemeClr val="tx1"/>
                </a:solidFill>
              </a:rPr>
              <a:pPr eaLnBrk="1" hangingPunct="1"/>
              <a:t>20</a:t>
            </a:fld>
            <a:endParaRPr lang="en-US" sz="1200" dirty="0">
              <a:solidFill>
                <a:schemeClr val="tx1"/>
              </a:solidFill>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solidFill>
                  <a:srgbClr val="000000"/>
                </a:solidFill>
                <a:latin typeface="Times New Roman" pitchFamily="18" charset="0"/>
              </a:rPr>
              <a:t>As the solar wind streams away from the Sun it races out toward the space between the stars containing the interstellar medium. The solar wind blows against this material and clears out a bubble-like region in this gas. This bubble that surrounds the Sun and the Solar System is called the </a:t>
            </a:r>
            <a:r>
              <a:rPr lang="en-US" b="1" dirty="0" smtClean="0">
                <a:solidFill>
                  <a:srgbClr val="000000"/>
                </a:solidFill>
                <a:latin typeface="Times New Roman" pitchFamily="18" charset="0"/>
              </a:rPr>
              <a:t>heliosphere</a:t>
            </a:r>
            <a:r>
              <a:rPr lang="en-US" dirty="0" smtClean="0">
                <a:solidFill>
                  <a:srgbClr val="000000"/>
                </a:solidFill>
                <a:latin typeface="Times New Roman" pitchFamily="18" charset="0"/>
              </a:rPr>
              <a:t>. </a:t>
            </a:r>
          </a:p>
          <a:p>
            <a:pPr eaLnBrk="1" hangingPunct="1"/>
            <a:endParaRPr lang="en-US" dirty="0" smtClean="0">
              <a:latin typeface="Times New Roman" pitchFamily="18" charset="0"/>
            </a:endParaRPr>
          </a:p>
          <a:p>
            <a:pPr eaLnBrk="1" hangingPunct="1"/>
            <a:r>
              <a:rPr lang="en-US" dirty="0" smtClean="0">
                <a:solidFill>
                  <a:srgbClr val="000000"/>
                </a:solidFill>
                <a:latin typeface="Times New Roman" pitchFamily="18" charset="0"/>
              </a:rPr>
              <a:t>Even though the interstellar medium has a low density, it still has a pressure (similar to air pressure). The solar wind also has a pressure. Close to the Sun, the solar wind has a large pressure and can easily push the interstellar medium away from the Sun. Further away from the Sun, the inward pressure from the interstellar medium is strong enough to slow down and eventually stop the flow of solar wind from traveling into its surroundings. The entire area or bubble inside the termination shock is called the </a:t>
            </a:r>
            <a:r>
              <a:rPr lang="en-US" b="1" dirty="0" smtClean="0">
                <a:solidFill>
                  <a:srgbClr val="000000"/>
                </a:solidFill>
                <a:latin typeface="Times New Roman" pitchFamily="18" charset="0"/>
              </a:rPr>
              <a:t>heliosphere</a:t>
            </a:r>
            <a:r>
              <a:rPr lang="en-US" dirty="0" smtClean="0">
                <a:solidFill>
                  <a:srgbClr val="000000"/>
                </a:solidFill>
                <a:latin typeface="Times New Roman" pitchFamily="18" charset="0"/>
              </a:rPr>
              <a:t>. This is not a bubble like a soap bubble, but more like a cloud of foggy breath that you breathe into chilly winter air. Scientists believe that the edge of the heliosphere, the </a:t>
            </a:r>
            <a:r>
              <a:rPr lang="en-US" b="1" dirty="0" smtClean="0">
                <a:solidFill>
                  <a:srgbClr val="000000"/>
                </a:solidFill>
                <a:latin typeface="Times New Roman" pitchFamily="18" charset="0"/>
              </a:rPr>
              <a:t>termination shock</a:t>
            </a:r>
            <a:r>
              <a:rPr lang="en-US" dirty="0" smtClean="0">
                <a:solidFill>
                  <a:srgbClr val="000000"/>
                </a:solidFill>
                <a:latin typeface="Times New Roman" pitchFamily="18" charset="0"/>
              </a:rPr>
              <a:t>, is about 80 times farther away than the distance between the Earth and Sun. That’s about two times farther than Pluto is from the Sun.  The distance to the </a:t>
            </a:r>
            <a:r>
              <a:rPr lang="en-US" b="1" dirty="0" smtClean="0">
                <a:solidFill>
                  <a:srgbClr val="000000"/>
                </a:solidFill>
                <a:latin typeface="Times New Roman" pitchFamily="18" charset="0"/>
              </a:rPr>
              <a:t>heliopause,</a:t>
            </a:r>
            <a:r>
              <a:rPr lang="en-US" dirty="0" smtClean="0">
                <a:solidFill>
                  <a:srgbClr val="000000"/>
                </a:solidFill>
                <a:latin typeface="Times New Roman" pitchFamily="18" charset="0"/>
              </a:rPr>
              <a:t> the boundary of our Solar System, is probably about 130 times the distance between the Earth and the Sun (or more), or over three times the distance between the Sun and Pluto.</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16D31E43-1E2A-43EB-8845-7A8D7D6B850B}" type="slidenum">
              <a:rPr lang="en-US" sz="1200">
                <a:solidFill>
                  <a:schemeClr val="tx1"/>
                </a:solidFill>
              </a:rPr>
              <a:pPr eaLnBrk="1" hangingPunct="1"/>
              <a:t>21</a:t>
            </a:fld>
            <a:endParaRPr lang="en-US" sz="1200" dirty="0">
              <a:solidFill>
                <a:schemeClr val="tx1"/>
              </a:solidFill>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solidFill>
                  <a:srgbClr val="000000"/>
                </a:solidFill>
                <a:latin typeface="Times New Roman" pitchFamily="18" charset="0"/>
              </a:rPr>
              <a:t>The </a:t>
            </a:r>
            <a:r>
              <a:rPr lang="en-US" b="1" dirty="0" smtClean="0">
                <a:solidFill>
                  <a:srgbClr val="000000"/>
                </a:solidFill>
                <a:latin typeface="Times New Roman" pitchFamily="18" charset="0"/>
              </a:rPr>
              <a:t>termination shock</a:t>
            </a:r>
            <a:r>
              <a:rPr lang="en-US" dirty="0" smtClean="0">
                <a:solidFill>
                  <a:srgbClr val="000000"/>
                </a:solidFill>
                <a:latin typeface="Times New Roman" pitchFamily="18" charset="0"/>
              </a:rPr>
              <a:t> is the boundary layer where the bubble of solar wind particles slows down so that the particles are traveling slower than the speed of sound. The solar wind particles slow down when they begin to press into the interstellar medium. The solar wind is made of plasma, and when it slows in this way, it goes through many changes. The solar wind plasma is compressed, like people crowded together in a tiny room. When it is compressed, it also becomes much hotter, in the same way as a bicycle pump tube heats up in your hand when you vigorously push the air through the tube to inflate a tire. Also, the solar wind carries outward some of the Sun's magnetic field, which now gets stronger at the termination shock and twists around. We have only two direct measurements of the distance to the termination shock. These measurements were made by Voyager 1 and Voyager 2. </a:t>
            </a:r>
            <a:r>
              <a:rPr lang="en-US" dirty="0" smtClean="0">
                <a:latin typeface="Times New Roman" pitchFamily="18" charset="0"/>
              </a:rPr>
              <a:t>Voyager 1 reached the termination shock on December 16, 2004 at a distance of 8.4 billion miles (14.1 billion kilometers) from the Sun.  Voyager 2 reached the termination shock on August 30, 2007 at a distance of 7.8 billion miles (12.6 billion kilometers) from the Sun. The discrepancy in distances and dates can be explained by the fact that Voyager 1 is traveling faster than Voyager 2, and that the termination shock is not at a uniform distance from the Sun.</a:t>
            </a:r>
            <a:endParaRPr lang="en-US" dirty="0" smtClean="0">
              <a:solidFill>
                <a:srgbClr val="000000"/>
              </a:solidFill>
              <a:latin typeface="Times New Roman" pitchFamily="18" charset="0"/>
            </a:endParaRPr>
          </a:p>
          <a:p>
            <a:pPr eaLnBrk="1" hangingPunct="1"/>
            <a:endParaRPr lang="en-US" dirty="0" smtClean="0">
              <a:solidFill>
                <a:srgbClr val="000000"/>
              </a:solidFill>
              <a:latin typeface="Times New Roman" pitchFamily="18" charset="0"/>
            </a:endParaRPr>
          </a:p>
          <a:p>
            <a:pPr eaLnBrk="1" hangingPunct="1"/>
            <a:r>
              <a:rPr lang="en-US" dirty="0" smtClean="0">
                <a:solidFill>
                  <a:srgbClr val="000000"/>
                </a:solidFill>
                <a:latin typeface="Times New Roman" pitchFamily="18" charset="0"/>
              </a:rPr>
              <a:t>The </a:t>
            </a:r>
            <a:r>
              <a:rPr lang="en-US" b="1" dirty="0" smtClean="0">
                <a:solidFill>
                  <a:srgbClr val="000000"/>
                </a:solidFill>
                <a:latin typeface="Times New Roman" pitchFamily="18" charset="0"/>
              </a:rPr>
              <a:t>heliopause</a:t>
            </a:r>
            <a:r>
              <a:rPr lang="en-US" dirty="0" smtClean="0">
                <a:solidFill>
                  <a:srgbClr val="000000"/>
                </a:solidFill>
                <a:latin typeface="Times New Roman" pitchFamily="18" charset="0"/>
              </a:rPr>
              <a:t> is the boundary between the Sun's solar wind and the interstellar medium. The solar wind blows a "bubble" known as the heliosphere into the interstellar medium. The outer border of this "bubble" is where the solar wind's strength is no longer great enough to push back the interstellar medium. This is known as the </a:t>
            </a:r>
            <a:r>
              <a:rPr lang="en-US" b="1" dirty="0" smtClean="0">
                <a:solidFill>
                  <a:srgbClr val="000000"/>
                </a:solidFill>
                <a:latin typeface="Times New Roman" pitchFamily="18" charset="0"/>
              </a:rPr>
              <a:t>heliopause</a:t>
            </a:r>
            <a:r>
              <a:rPr lang="en-US" dirty="0" smtClean="0">
                <a:solidFill>
                  <a:srgbClr val="000000"/>
                </a:solidFill>
                <a:latin typeface="Times New Roman" pitchFamily="18" charset="0"/>
              </a:rPr>
              <a:t>, and is often considered to be the outer border of the Solar System. </a:t>
            </a:r>
          </a:p>
          <a:p>
            <a:pPr eaLnBrk="1" hangingPunct="1"/>
            <a:endParaRPr lang="en-US" dirty="0" smtClean="0">
              <a:solidFill>
                <a:srgbClr val="000000"/>
              </a:solidFill>
              <a:latin typeface="Times New Roman" pitchFamily="18" charset="0"/>
            </a:endParaRPr>
          </a:p>
          <a:p>
            <a:pPr eaLnBrk="1" hangingPunct="1"/>
            <a:r>
              <a:rPr lang="en-US" dirty="0" smtClean="0">
                <a:solidFill>
                  <a:srgbClr val="000000"/>
                </a:solidFill>
                <a:latin typeface="Times New Roman" pitchFamily="18" charset="0"/>
              </a:rPr>
              <a:t>The zone between the termination shock and the heliopause is known as the </a:t>
            </a:r>
            <a:r>
              <a:rPr lang="en-US" b="1" dirty="0" smtClean="0">
                <a:solidFill>
                  <a:srgbClr val="000000"/>
                </a:solidFill>
                <a:latin typeface="Times New Roman" pitchFamily="18" charset="0"/>
              </a:rPr>
              <a:t>heliosheath</a:t>
            </a:r>
            <a:r>
              <a:rPr lang="en-US" dirty="0" smtClean="0">
                <a:solidFill>
                  <a:srgbClr val="000000"/>
                </a:solidFill>
                <a:latin typeface="Times New Roman" pitchFamily="18" charset="0"/>
              </a:rPr>
              <a:t>.</a:t>
            </a:r>
          </a:p>
          <a:p>
            <a:pPr eaLnBrk="1" hangingPunct="1"/>
            <a:endParaRPr lang="en-US" dirty="0" smtClean="0">
              <a:solidFill>
                <a:srgbClr val="000000"/>
              </a:solidFill>
              <a:latin typeface="Times New Roman"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39EDB560-E3F2-4D80-BDBD-24817673B712}" type="slidenum">
              <a:rPr lang="en-US" sz="1200">
                <a:solidFill>
                  <a:schemeClr val="tx1"/>
                </a:solidFill>
              </a:rPr>
              <a:pPr eaLnBrk="1" hangingPunct="1"/>
              <a:t>22</a:t>
            </a:fld>
            <a:endParaRPr lang="en-US" sz="1200" dirty="0">
              <a:solidFill>
                <a:schemeClr val="tx1"/>
              </a:solidFill>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solidFill>
                  <a:srgbClr val="000000"/>
                </a:solidFill>
                <a:latin typeface="Times New Roman" pitchFamily="18" charset="0"/>
              </a:rPr>
              <a:t>You can create a simple 2-dimensional demonstration of the termination shock when you run water from a faucet into a sink. When the stream of water hits the sink basin, the flowing water spreads out at a relatively fast speed, forming a disk of shallow water that quickly moves outward, like the solar wind inside the termination shock. Around the edge of the disk, a shock front or wall of water forms.  Outside the shock front, the water moves relatively slower, as it does outside the termination shock. Remember, the water shock is only 2-dimensional or flat. The boundary of our Solar System is 3-dimensional, like a sphere.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9126761C-5FBC-4961-8956-7FB4A284F376}" type="slidenum">
              <a:rPr lang="en-US" sz="1200">
                <a:solidFill>
                  <a:schemeClr val="tx1"/>
                </a:solidFill>
              </a:rPr>
              <a:pPr eaLnBrk="1" hangingPunct="1"/>
              <a:t>23</a:t>
            </a:fld>
            <a:endParaRPr lang="en-US" sz="1200" dirty="0">
              <a:solidFill>
                <a:schemeClr val="tx1"/>
              </a:solidFill>
            </a:endParaRPr>
          </a:p>
        </p:txBody>
      </p:sp>
      <p:sp>
        <p:nvSpPr>
          <p:cNvPr id="59395" name="Rectangle 1026"/>
          <p:cNvSpPr>
            <a:spLocks noGrp="1" noRot="1" noChangeAspect="1" noChangeArrowheads="1" noTextEdit="1"/>
          </p:cNvSpPr>
          <p:nvPr>
            <p:ph type="sldImg"/>
          </p:nvPr>
        </p:nvSpPr>
        <p:spPr>
          <a:ln/>
        </p:spPr>
      </p:sp>
      <p:sp>
        <p:nvSpPr>
          <p:cNvPr id="59396" name="Rectangle 1027"/>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solidFill>
                  <a:srgbClr val="000000"/>
                </a:solidFill>
                <a:latin typeface="Times New Roman" pitchFamily="18" charset="0"/>
              </a:rPr>
              <a:t>If you wish to think of the heliosphere in terms of a 3-D model, you can use the analogy of a hard-boiled egg.  The yolk represents the solar wind blown outward from our Sun.  The boundary between the yellow yolk and the egg white is the termination shock.  The white of the egg represents the heliosheath and its more-slowly moving particles.  The shell of the egg represents the heliopause.</a:t>
            </a:r>
          </a:p>
          <a:p>
            <a:pPr eaLnBrk="1" hangingPunct="1"/>
            <a:endParaRPr lang="en-US" dirty="0" smtClean="0">
              <a:latin typeface="55 Helvetica Roman"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6E0B53E9-8624-4A91-A102-FC2C02F4A37E}" type="slidenum">
              <a:rPr lang="en-US" sz="1200">
                <a:solidFill>
                  <a:schemeClr val="tx1"/>
                </a:solidFill>
              </a:rPr>
              <a:pPr eaLnBrk="1" hangingPunct="1"/>
              <a:t>24</a:t>
            </a:fld>
            <a:endParaRPr lang="en-US" sz="1200" dirty="0">
              <a:solidFill>
                <a:schemeClr val="tx1"/>
              </a:solidFill>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spcBef>
                <a:spcPct val="0"/>
              </a:spcBef>
            </a:pPr>
            <a:r>
              <a:rPr lang="en-US" dirty="0" smtClean="0">
                <a:solidFill>
                  <a:srgbClr val="000000"/>
                </a:solidFill>
                <a:latin typeface="Times New Roman" pitchFamily="18" charset="0"/>
              </a:rPr>
              <a:t>A bow shock or bow wave will form in front of the heliosphere, as the Sun moves through the interstellar medium. A bow wave is similar to the water buildup at the front of a moving boat, while a bow shock is similar to the shockwave that forms in front of a jet flying faster than the speed of sound.  Whether our Solar System has a bow shock or a bow wave depends on how fast the Solar System is traveling and the density of the material through which it is traveling.  We do not know if a bow shock or bow wave exists because we do not know the current conditions in the interstellar medium.  The data from IBEX will help scientists determine which configuration actually exists.</a:t>
            </a:r>
          </a:p>
          <a:p>
            <a:pPr eaLnBrk="1" hangingPunct="1"/>
            <a:endParaRPr lang="en-US" dirty="0" smtClean="0">
              <a:solidFill>
                <a:srgbClr val="000000"/>
              </a:solidFill>
              <a:latin typeface="Times New Roman" pitchFamily="18" charset="0"/>
            </a:endParaRPr>
          </a:p>
          <a:p>
            <a:pPr eaLnBrk="1" hangingPunct="1"/>
            <a:r>
              <a:rPr lang="en-US" dirty="0" smtClean="0">
                <a:latin typeface="55 Helvetica Roman" charset="0"/>
              </a:rPr>
              <a:t>On the trailing portion of our heliosphere, the part in the opposite direction to our Sun’s motion through the galaxy, probably has a tail that may extend way beyond any of our renditions.  But because the two Voyager spacecraft headed outward towards the direction of travel of our Solar System through the galaxy, known as the </a:t>
            </a:r>
            <a:r>
              <a:rPr lang="en-US" b="1" dirty="0" smtClean="0">
                <a:latin typeface="55 Helvetica Roman" charset="0"/>
              </a:rPr>
              <a:t>nose</a:t>
            </a:r>
            <a:r>
              <a:rPr lang="en-US" dirty="0" smtClean="0">
                <a:latin typeface="55 Helvetica Roman" charset="0"/>
              </a:rPr>
              <a:t>, we do not have a lot of information about conditions in the tail or even how long it is.  It is hoped that data from IBEX will help answer outstanding questions like this one.</a:t>
            </a:r>
            <a:endParaRPr lang="en-US" dirty="0" smtClean="0">
              <a:solidFill>
                <a:srgbClr val="000000"/>
              </a:solidFill>
              <a:latin typeface="Times New Roman"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BAFA9498-D680-4664-8BF5-73300CB63487}" type="slidenum">
              <a:rPr lang="en-US" sz="1200">
                <a:solidFill>
                  <a:schemeClr val="tx1"/>
                </a:solidFill>
              </a:rPr>
              <a:pPr eaLnBrk="1" hangingPunct="1"/>
              <a:t>25</a:t>
            </a:fld>
            <a:endParaRPr lang="en-US" sz="1200" dirty="0">
              <a:solidFill>
                <a:schemeClr val="tx1"/>
              </a:solidFill>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spcBef>
                <a:spcPct val="0"/>
              </a:spcBef>
            </a:pPr>
            <a:r>
              <a:rPr lang="en-US" dirty="0" smtClean="0">
                <a:solidFill>
                  <a:srgbClr val="000000"/>
                </a:solidFill>
                <a:latin typeface="Times New Roman" pitchFamily="18" charset="0"/>
              </a:rPr>
              <a:t>Information about this image is available in the News Archives at the Hubble Space Telescope website: http://hubblesite.org</a:t>
            </a:r>
          </a:p>
          <a:p>
            <a:pPr eaLnBrk="1" hangingPunct="1"/>
            <a:endParaRPr lang="en-US" dirty="0" smtClean="0">
              <a:solidFill>
                <a:srgbClr val="000000"/>
              </a:solidFill>
              <a:latin typeface="Times New Roman" pitchFamily="18" charset="0"/>
            </a:endParaRPr>
          </a:p>
          <a:p>
            <a:pPr eaLnBrk="1" hangingPunct="1"/>
            <a:r>
              <a:rPr lang="en-US" dirty="0" smtClean="0">
                <a:solidFill>
                  <a:srgbClr val="000000"/>
                </a:solidFill>
                <a:latin typeface="Times New Roman" pitchFamily="18" charset="0"/>
              </a:rPr>
              <a:t>One light-year is the distance light travels in one year, or about 6.6 trillion miles (about 10 million kilometers).  A half light-year is the distance light travels in</a:t>
            </a:r>
            <a:r>
              <a:rPr lang="en-US" baseline="0" dirty="0" smtClean="0">
                <a:solidFill>
                  <a:srgbClr val="000000"/>
                </a:solidFill>
                <a:latin typeface="Times New Roman" pitchFamily="18" charset="0"/>
              </a:rPr>
              <a:t> half a year, or about 3.3 trillion miles (about 5 million kilometers).</a:t>
            </a:r>
            <a:endParaRPr lang="en-US" dirty="0" smtClean="0">
              <a:solidFill>
                <a:srgbClr val="000000"/>
              </a:solidFill>
              <a:latin typeface="Times New Roman" pitchFamily="18" charset="0"/>
            </a:endParaRPr>
          </a:p>
          <a:p>
            <a:pPr eaLnBrk="1" hangingPunct="1"/>
            <a:endParaRPr lang="en-US" dirty="0" smtClean="0">
              <a:solidFill>
                <a:srgbClr val="000000"/>
              </a:solidFill>
              <a:latin typeface="Times New Roman"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959E6CFE-091B-40AA-8543-C172CC8BF866}" type="slidenum">
              <a:rPr lang="en-US" sz="1200">
                <a:solidFill>
                  <a:schemeClr val="tx1"/>
                </a:solidFill>
              </a:rPr>
              <a:pPr eaLnBrk="1" hangingPunct="1"/>
              <a:t>26</a:t>
            </a:fld>
            <a:endParaRPr lang="en-US" sz="1200" dirty="0">
              <a:solidFill>
                <a:schemeClr val="tx1"/>
              </a:solidFill>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spcBef>
                <a:spcPct val="0"/>
              </a:spcBef>
            </a:pPr>
            <a:r>
              <a:rPr lang="en-US" dirty="0" smtClean="0">
                <a:solidFill>
                  <a:srgbClr val="000000"/>
                </a:solidFill>
                <a:latin typeface="Times New Roman" pitchFamily="18" charset="0"/>
              </a:rPr>
              <a:t>Information about this image is available on the WISE mission website: http://www.nasa.gov/mission_pages/WISE/multimedia/gallery/pia13455.html</a:t>
            </a:r>
          </a:p>
          <a:p>
            <a:pPr eaLnBrk="1" hangingPunct="1"/>
            <a:endParaRPr lang="en-US" dirty="0" smtClean="0">
              <a:solidFill>
                <a:srgbClr val="000000"/>
              </a:solidFill>
              <a:latin typeface="Times New Roman" pitchFamily="18" charset="0"/>
            </a:endParaRPr>
          </a:p>
          <a:p>
            <a:pPr eaLnBrk="1" hangingPunct="1"/>
            <a:endParaRPr lang="en-US" dirty="0" smtClean="0">
              <a:solidFill>
                <a:srgbClr val="000000"/>
              </a:solidFill>
              <a:latin typeface="Times New Roman"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8A954BD0-C126-4699-B626-E6333C849D38}" type="slidenum">
              <a:rPr lang="en-US" sz="1200">
                <a:solidFill>
                  <a:schemeClr val="tx1"/>
                </a:solidFill>
              </a:rPr>
              <a:pPr eaLnBrk="1" hangingPunct="1"/>
              <a:t>27</a:t>
            </a:fld>
            <a:endParaRPr lang="en-US" sz="1200" dirty="0">
              <a:solidFill>
                <a:schemeClr val="tx1"/>
              </a:solidFill>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spcBef>
                <a:spcPct val="0"/>
              </a:spcBef>
            </a:pPr>
            <a:r>
              <a:rPr lang="en-US" dirty="0" smtClean="0">
                <a:solidFill>
                  <a:srgbClr val="000000"/>
                </a:solidFill>
                <a:latin typeface="Times New Roman" pitchFamily="18" charset="0"/>
              </a:rPr>
              <a:t>Information about this image is available at the GALEX spacecraft website:  </a:t>
            </a:r>
            <a:r>
              <a:rPr lang="en-US" dirty="0" smtClean="0">
                <a:latin typeface="Times New Roman" pitchFamily="18" charset="0"/>
              </a:rPr>
              <a:t>http://www.galex.caltech.edu/</a:t>
            </a:r>
          </a:p>
          <a:p>
            <a:pPr eaLnBrk="1" hangingPunct="1"/>
            <a:endParaRPr lang="en-US" dirty="0" smtClean="0">
              <a:solidFill>
                <a:srgbClr val="000000"/>
              </a:solidFill>
              <a:latin typeface="Times New Roman" pitchFamily="18"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1C9B773E-F918-4A11-9526-3BBC877C5AFC}" type="slidenum">
              <a:rPr lang="en-US" sz="1200">
                <a:solidFill>
                  <a:schemeClr val="tx1"/>
                </a:solidFill>
              </a:rPr>
              <a:pPr eaLnBrk="1" hangingPunct="1"/>
              <a:t>28</a:t>
            </a:fld>
            <a:endParaRPr lang="en-US" sz="1200" dirty="0">
              <a:solidFill>
                <a:schemeClr val="tx1"/>
              </a:solidFill>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55 Helvetica Roman" charset="0"/>
              </a:rPr>
              <a:t>(this slide intentionally left mostly blank)</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50E44B8B-CC84-4119-B47B-465EE6E4E728}" type="slidenum">
              <a:rPr lang="en-US" sz="1200">
                <a:solidFill>
                  <a:schemeClr val="tx1"/>
                </a:solidFill>
              </a:rPr>
              <a:pPr eaLnBrk="1" hangingPunct="1"/>
              <a:t>29</a:t>
            </a:fld>
            <a:endParaRPr lang="en-US" sz="1200" dirty="0">
              <a:solidFill>
                <a:schemeClr val="tx1"/>
              </a:solidFill>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Times New Roman" pitchFamily="18" charset="0"/>
              </a:rPr>
              <a:t>All of the planets in our Solar System are within the heliosphere.  In the late 1970s and 1980s, the Voyager spacecraft expanded our knowledge of the outer Solar System. Voyagers 1 and 2 both explored the planets Jupiter and Saturn, and Voyager 2 explored Uranus and Neptune.  After their planetary observations, both spacecraft continued outward in different directions.  The Voyagers were only supposed to last a few years, but they have continued to operate for over 30 years, </a:t>
            </a:r>
            <a:r>
              <a:rPr lang="en-US" u="sng" dirty="0" smtClean="0">
                <a:latin typeface="Times New Roman" pitchFamily="18" charset="0"/>
              </a:rPr>
              <a:t>well</a:t>
            </a:r>
            <a:r>
              <a:rPr lang="en-US" dirty="0" smtClean="0">
                <a:latin typeface="Times New Roman" pitchFamily="18" charset="0"/>
              </a:rPr>
              <a:t> past their designed lifetimes.  Today, both Voyagers are taking measurements in the boundary region.  IBEX orbits Earth and collects particles coming from the boundary of our Solar System.  The data from the Voyagers is combined with IBEX’s data, allowing scientists to create a more complete model of the boundary of our Solar System.</a:t>
            </a:r>
          </a:p>
          <a:p>
            <a:pPr eaLnBrk="1" hangingPunct="1"/>
            <a:endParaRPr lang="en-US" dirty="0" smtClean="0">
              <a:latin typeface="Times New Roman" pitchFamily="18" charset="0"/>
            </a:endParaRPr>
          </a:p>
          <a:p>
            <a:pPr eaLnBrk="1" hangingPunct="1"/>
            <a:r>
              <a:rPr lang="en-US" dirty="0" smtClean="0">
                <a:latin typeface="Times New Roman" pitchFamily="18" charset="0"/>
              </a:rPr>
              <a:t>Voyager 1 launched September 5, 1977.  It is traveling at a speed of about 38,000 miles per hour (60,800 kilometers per hour).</a:t>
            </a:r>
          </a:p>
          <a:p>
            <a:pPr eaLnBrk="1" hangingPunct="1"/>
            <a:r>
              <a:rPr lang="en-US" dirty="0" smtClean="0">
                <a:latin typeface="Times New Roman" pitchFamily="18" charset="0"/>
              </a:rPr>
              <a:t>Voyager 2 launched August 20, 1977.  It is traveling at a speed of about 35,000 miles per hour (56,000 kilometers per hour).</a:t>
            </a:r>
          </a:p>
          <a:p>
            <a:pPr eaLnBrk="1" hangingPunct="1"/>
            <a:r>
              <a:rPr lang="en-US" dirty="0" smtClean="0">
                <a:latin typeface="Times New Roman" pitchFamily="18" charset="0"/>
              </a:rPr>
              <a:t>At the speeds listed above, you would travel about 10 miles (16 kilometers) in just one second.</a:t>
            </a:r>
          </a:p>
          <a:p>
            <a:pPr eaLnBrk="1" hangingPunct="1"/>
            <a:endParaRPr lang="en-US" dirty="0" smtClean="0">
              <a:latin typeface="Times New Roman" pitchFamily="18" charset="0"/>
            </a:endParaRPr>
          </a:p>
          <a:p>
            <a:pPr eaLnBrk="1" hangingPunct="1"/>
            <a:r>
              <a:rPr lang="en-US" dirty="0" smtClean="0">
                <a:latin typeface="Times New Roman" pitchFamily="18" charset="0"/>
              </a:rPr>
              <a:t>To date, the Voyagers have traveled more than twice the distance to Pluto.</a:t>
            </a:r>
          </a:p>
          <a:p>
            <a:pPr eaLnBrk="1" hangingPunct="1"/>
            <a:endParaRPr lang="en-US" dirty="0" smtClean="0">
              <a:latin typeface="Times New Roman" pitchFamily="18" charset="0"/>
            </a:endParaRPr>
          </a:p>
          <a:p>
            <a:pPr eaLnBrk="1" hangingPunct="1"/>
            <a:r>
              <a:rPr lang="en-US" dirty="0" smtClean="0">
                <a:latin typeface="Times New Roman" pitchFamily="18" charset="0"/>
              </a:rPr>
              <a:t>Voyager 1 reached the termination shock on December 16, 2004 at a distance of 8.4 billion miles (14.1 billion kilometers) from the Sun.</a:t>
            </a:r>
          </a:p>
          <a:p>
            <a:pPr eaLnBrk="1" hangingPunct="1"/>
            <a:r>
              <a:rPr lang="en-US" dirty="0" smtClean="0">
                <a:latin typeface="Times New Roman" pitchFamily="18" charset="0"/>
              </a:rPr>
              <a:t>Voyager 2 reached the termination shock on August 30, 2007 at a distance of 7.8 billion miles (12.6 billion kilometers) from the Sun.  The discrepancy in distances and dates can be explained by the fact that Voyager 1 is traveling faster than Voyager 2, and that the termination shock is not at a uniform distance from the Sun.  This distance can vary with the activity level of the Sun.</a:t>
            </a:r>
          </a:p>
          <a:p>
            <a:pPr eaLnBrk="1" hangingPunct="1"/>
            <a:endParaRPr lang="en-US" dirty="0" smtClean="0">
              <a:latin typeface="Times New Roman" pitchFamily="18" charset="0"/>
            </a:endParaRPr>
          </a:p>
          <a:p>
            <a:pPr eaLnBrk="1" hangingPunct="1"/>
            <a:r>
              <a:rPr lang="en-US" dirty="0" smtClean="0">
                <a:latin typeface="Times New Roman" pitchFamily="18" charset="0"/>
              </a:rPr>
              <a:t>More information about the “squashed” termination shock is available at:  http://www.nasa.gov/mission_pages/voyager/termination_shock.html</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966BD514-F08C-4A77-A948-2C5E17A2B56E}" type="slidenum">
              <a:rPr lang="en-US" sz="1200">
                <a:solidFill>
                  <a:schemeClr val="tx1"/>
                </a:solidFill>
              </a:rPr>
              <a:pPr eaLnBrk="1" hangingPunct="1"/>
              <a:t>3</a:t>
            </a:fld>
            <a:endParaRPr lang="en-US" sz="1200" dirty="0">
              <a:solidFill>
                <a:schemeClr val="tx1"/>
              </a:solidFill>
            </a:endParaRPr>
          </a:p>
        </p:txBody>
      </p:sp>
      <p:sp>
        <p:nvSpPr>
          <p:cNvPr id="18435" name="Rectangle 1026"/>
          <p:cNvSpPr>
            <a:spLocks noGrp="1" noRot="1" noChangeAspect="1" noChangeArrowheads="1" noTextEdit="1"/>
          </p:cNvSpPr>
          <p:nvPr>
            <p:ph type="sldImg"/>
          </p:nvPr>
        </p:nvSpPr>
        <p:spPr>
          <a:ln/>
        </p:spPr>
      </p:sp>
      <p:sp>
        <p:nvSpPr>
          <p:cNvPr id="18436" name="Rectangle 1027"/>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55 Helvetica Roman" charset="0"/>
              </a:rPr>
              <a:t>The boundary of Lake Michigan is easy to see, but can you find the boundaries of Chicago’s neighborhoods in this image?  It is quite difficult!  There are no obvious markers that can be used from a distance to identify them.</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B5805965-64F5-4A60-9E87-E32341F48B89}" type="slidenum">
              <a:rPr lang="en-US" sz="1200">
                <a:solidFill>
                  <a:schemeClr val="tx1"/>
                </a:solidFill>
              </a:rPr>
              <a:pPr eaLnBrk="1" hangingPunct="1"/>
              <a:t>30</a:t>
            </a:fld>
            <a:endParaRPr lang="en-US" sz="1200" dirty="0">
              <a:solidFill>
                <a:schemeClr val="tx1"/>
              </a:solidFill>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solidFill>
                  <a:srgbClr val="000000"/>
                </a:solidFill>
                <a:latin typeface="Times New Roman" pitchFamily="18" charset="0"/>
              </a:rPr>
              <a:t>Note about the movie clip used in the slide:  The oval represents the entire sky.  Because our spherical sky is represented as a flat map, the shape appears as an oval.  V1 and V2 refer to the positions of the Voyager spacecraft (Voyagers 1 and 2) as they travel outward through our Solar System.  “Nose” refers to the direction our Solar System is traveling through the Milky Way galaxy.  For reference, if you held up this oval and pointed your nose in the same direction as “Nose” on the map, the edges of the oval to the right and left would wrap around you to meet in the middle behind your head.  As such, Nose would be the direction of travel of our Solar System, and the edges of the oval would be the direction opposite to the direction of travel of our Solar System (sometimes called the “tail”).  As the movie clip plays, the colored map that appears is one of the heliosphere images released by the IBEX team in October 2009.  The label above the oval refers to the IBEX-Hi sensor and the energy level of the map.  This information is explained much more fully starting on Slide 48.</a:t>
            </a:r>
          </a:p>
          <a:p>
            <a:pPr eaLnBrk="1" hangingPunct="1"/>
            <a:endParaRPr lang="en-US" dirty="0" smtClean="0">
              <a:solidFill>
                <a:srgbClr val="000000"/>
              </a:solidFill>
              <a:latin typeface="Times New Roman" pitchFamily="18" charset="0"/>
            </a:endParaRPr>
          </a:p>
          <a:p>
            <a:pPr eaLnBrk="1" hangingPunct="1"/>
            <a:r>
              <a:rPr lang="en-US" dirty="0" smtClean="0">
                <a:solidFill>
                  <a:srgbClr val="000000"/>
                </a:solidFill>
                <a:latin typeface="Times New Roman" pitchFamily="18" charset="0"/>
              </a:rPr>
              <a:t>IBEX's focused science objective is to discover the global interaction between the solar wind and the interstellar medium. IBEX achieves this objective by taking a set of global energetic neutral atom (ENA) images that answer four fundamental science questions:</a:t>
            </a:r>
          </a:p>
          <a:p>
            <a:pPr eaLnBrk="1" hangingPunct="1"/>
            <a:r>
              <a:rPr lang="en-US" dirty="0" smtClean="0">
                <a:solidFill>
                  <a:srgbClr val="000000"/>
                </a:solidFill>
                <a:latin typeface="Times New Roman" pitchFamily="18" charset="0"/>
              </a:rPr>
              <a:t> * What is the global strength and structure of the termination shock?</a:t>
            </a:r>
          </a:p>
          <a:p>
            <a:pPr eaLnBrk="1" hangingPunct="1"/>
            <a:r>
              <a:rPr lang="en-US" dirty="0" smtClean="0">
                <a:solidFill>
                  <a:srgbClr val="000000"/>
                </a:solidFill>
                <a:latin typeface="Times New Roman" pitchFamily="18" charset="0"/>
              </a:rPr>
              <a:t> * How are energetic protons accelerated at the termination shock?</a:t>
            </a:r>
          </a:p>
          <a:p>
            <a:pPr eaLnBrk="1" hangingPunct="1"/>
            <a:r>
              <a:rPr lang="en-US" dirty="0" smtClean="0">
                <a:solidFill>
                  <a:srgbClr val="000000"/>
                </a:solidFill>
                <a:latin typeface="Times New Roman" pitchFamily="18" charset="0"/>
              </a:rPr>
              <a:t> * What are the global properties of the solar wind flow beyond the termination shock and in the heliotail?</a:t>
            </a:r>
          </a:p>
          <a:p>
            <a:pPr eaLnBrk="1" hangingPunct="1"/>
            <a:r>
              <a:rPr lang="en-US" dirty="0" smtClean="0">
                <a:solidFill>
                  <a:srgbClr val="000000"/>
                </a:solidFill>
                <a:latin typeface="Times New Roman" pitchFamily="18" charset="0"/>
              </a:rPr>
              <a:t> * How does the interstellar flow interact with the heliosphere beyond the heliopause?</a:t>
            </a:r>
          </a:p>
          <a:p>
            <a:pPr eaLnBrk="1" hangingPunct="1"/>
            <a:endParaRPr lang="en-US" dirty="0" smtClean="0">
              <a:solidFill>
                <a:srgbClr val="000000"/>
              </a:solidFill>
              <a:latin typeface="Times New Roman" pitchFamily="18" charset="0"/>
            </a:endParaRPr>
          </a:p>
          <a:p>
            <a:pPr eaLnBrk="1" hangingPunct="1"/>
            <a:endParaRPr lang="en-US" dirty="0" smtClean="0">
              <a:latin typeface="55 Helvetica Roman"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158824E5-01D8-4B60-B28D-01F8073D154B}" type="slidenum">
              <a:rPr lang="en-US" sz="1200">
                <a:solidFill>
                  <a:schemeClr val="tx1"/>
                </a:solidFill>
              </a:rPr>
              <a:pPr eaLnBrk="1" hangingPunct="1"/>
              <a:t>31</a:t>
            </a:fld>
            <a:endParaRPr lang="en-US" sz="1200" dirty="0">
              <a:solidFill>
                <a:schemeClr val="tx1"/>
              </a:solidFill>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55 Helvetica Roman" charset="0"/>
              </a:rPr>
              <a:t>IBEX collects particles within its sensors, but IBEX will never get “filled up”, so to speak.  These particles are extremely tiny and there are not a huge number of them that enter the sensors.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CE113D8C-068D-4C06-898D-050117EC6164}" type="slidenum">
              <a:rPr lang="en-US" sz="1200">
                <a:solidFill>
                  <a:schemeClr val="tx1"/>
                </a:solidFill>
              </a:rPr>
              <a:pPr eaLnBrk="1" hangingPunct="1"/>
              <a:t>32</a:t>
            </a:fld>
            <a:endParaRPr lang="en-US" sz="1200" dirty="0">
              <a:solidFill>
                <a:schemeClr val="tx1"/>
              </a:solidFill>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Palatino" pitchFamily="-112" charset="0"/>
              </a:rPr>
              <a:t>Note for understanding the graph:  1 AU = 1 astronomical unit = the average distance between the Sun and the Earth, or 93 million miles. The graph on this slide is based on theoretical models of cosmic ray interactions with various parts of our heliosphere.  The label “1.00” at the bow shock refers to the total number of cosmic rays that are thought to enter that vicinity (1.00 = 100%).  At the inner Solar System, the curved black line indicates that only about 0.20 (or about 20 percent) of the cosmic rays that entered the bow shock would actually make it to Earth.  The theoretical numbers of cosmic rays blocked by the heliopause, heliosheath, and termination shock can also be seen on the graph.</a:t>
            </a:r>
          </a:p>
          <a:p>
            <a:pPr eaLnBrk="1" hangingPunct="1"/>
            <a:endParaRPr lang="en-US" dirty="0" smtClean="0">
              <a:latin typeface="Palatino" pitchFamily="-112" charset="0"/>
            </a:endParaRPr>
          </a:p>
          <a:p>
            <a:pPr eaLnBrk="1" hangingPunct="1"/>
            <a:r>
              <a:rPr lang="en-US" dirty="0" smtClean="0">
                <a:latin typeface="Palatino" pitchFamily="-112" charset="0"/>
              </a:rPr>
              <a:t>Mapping the current state of the heliosphere boundary, called the </a:t>
            </a:r>
            <a:r>
              <a:rPr lang="en-US" b="1" dirty="0" smtClean="0">
                <a:latin typeface="Palatino" pitchFamily="-112" charset="0"/>
              </a:rPr>
              <a:t>heliopause</a:t>
            </a:r>
            <a:r>
              <a:rPr lang="en-US" dirty="0" smtClean="0">
                <a:latin typeface="Palatino" pitchFamily="-112" charset="0"/>
              </a:rPr>
              <a:t>, will help scientists to determine what this important protective boundary is like.  The heliosheath is a layer that protects our Solar System from incoming cosmic rays.  Cosmic rays are energetic particles that are often made when a star explodes; other cosmic rays come from the Sun or from as far away as other galaxies.  If cosmic rays impact something, they can do damage to atoms and molecules. If the Solar System did not have this boundary, then there would be around 4 times more high-energy cosmic rays that would enter our Solar System.</a:t>
            </a:r>
          </a:p>
          <a:p>
            <a:pPr eaLnBrk="1" hangingPunct="1"/>
            <a:endParaRPr lang="en-US" dirty="0" smtClean="0">
              <a:latin typeface="Palatino" pitchFamily="-112" charset="0"/>
            </a:endParaRPr>
          </a:p>
          <a:p>
            <a:pPr eaLnBrk="1" hangingPunct="1"/>
            <a:r>
              <a:rPr lang="en-US" dirty="0" smtClean="0">
                <a:latin typeface="Palatino" pitchFamily="-112" charset="0"/>
              </a:rPr>
              <a:t>Life on Earth benefits from two other layers that protect us from cosmic rays – our planet’s magnetic field, or </a:t>
            </a:r>
            <a:r>
              <a:rPr lang="en-US" b="1" dirty="0" smtClean="0">
                <a:latin typeface="Palatino" pitchFamily="-112" charset="0"/>
              </a:rPr>
              <a:t>magnetosphere</a:t>
            </a:r>
            <a:r>
              <a:rPr lang="en-US" dirty="0" smtClean="0">
                <a:latin typeface="Palatino" pitchFamily="-112" charset="0"/>
              </a:rPr>
              <a:t>, and atmosphere.  If there were a dramatic increase in the number of cosmic rays entering the Solar System, such as from a nearby supernova, more cosmic rays might then reach the Earth’s surface.  Damage to the Earth’s ozone layer could occur, and cosmic rays could cause damage and mutation to DNA. Additionally, when humankind travels to the Moon again or to other locations in our Solar System, astronauts would be outside of the Earth’s atmosphere and magnetosphere, so knowing more about the protective abilities of the heliopause will help us plan for future long-term space travel that is safer for humans.</a:t>
            </a:r>
          </a:p>
          <a:p>
            <a:pPr eaLnBrk="1" hangingPunct="1"/>
            <a:endParaRPr lang="en-US" dirty="0" smtClean="0">
              <a:latin typeface="Palatino" pitchFamily="-112"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B71D176E-5B04-48EF-8A95-8B0439C02ACB}" type="slidenum">
              <a:rPr lang="en-US" sz="1200">
                <a:solidFill>
                  <a:schemeClr val="tx1"/>
                </a:solidFill>
              </a:rPr>
              <a:pPr eaLnBrk="1" hangingPunct="1"/>
              <a:t>33</a:t>
            </a:fld>
            <a:endParaRPr lang="en-US" sz="1200" dirty="0">
              <a:solidFill>
                <a:schemeClr val="tx1"/>
              </a:solidFill>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endParaRPr lang="en-US" dirty="0" smtClean="0">
              <a:latin typeface="Palatino" pitchFamily="-112" charset="0"/>
            </a:endParaRPr>
          </a:p>
          <a:p>
            <a:pPr eaLnBrk="1" hangingPunct="1"/>
            <a:endParaRPr lang="en-US" dirty="0" smtClean="0">
              <a:latin typeface="Times New Roman" pitchFamily="18"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A7DF2C03-5406-4810-8127-BC6AF8286AEB}" type="slidenum">
              <a:rPr lang="en-US" sz="1200">
                <a:solidFill>
                  <a:schemeClr val="tx1"/>
                </a:solidFill>
              </a:rPr>
              <a:pPr eaLnBrk="1" hangingPunct="1"/>
              <a:t>34</a:t>
            </a:fld>
            <a:endParaRPr lang="en-US" sz="1200" dirty="0">
              <a:solidFill>
                <a:schemeClr val="tx1"/>
              </a:solidFill>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Times New Roman" pitchFamily="18" charset="0"/>
              </a:rPr>
              <a:t>Satellites launched from a location close to the equator in an eastward direction benefit from the added “kick” that the rotation of the Earth provides, which is around an extra 1,000 miles per hour.  This results in a fuel savings for the spacecraft launched from Kwajalein.</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4AF89572-C24B-400B-AB56-9BD46288209A}" type="slidenum">
              <a:rPr lang="en-US" sz="1200">
                <a:solidFill>
                  <a:schemeClr val="tx1"/>
                </a:solidFill>
              </a:rPr>
              <a:pPr eaLnBrk="1" hangingPunct="1"/>
              <a:t>35</a:t>
            </a:fld>
            <a:endParaRPr lang="en-US" sz="1200" dirty="0">
              <a:solidFill>
                <a:schemeClr val="tx1"/>
              </a:solidFill>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Palatino" pitchFamily="-112" charset="0"/>
              </a:rPr>
              <a:t>An L-1011 airplane took the Pegasus rocket and the attached IBEX spacecraft to a high altitude.  At the right altitude, the Pegasus rocket was dropped from underneath the airplane.  A few seconds later, the Pegasus fired its own rockets to propel it and IBEX into space.  The satellite had its own small rocket engine that allowed it to climb into a highly elliptical orbit that took it 5/6 of the distance to the orbit of the Moon, or around 200,000 miles (325,000 km) away, at its farthest point, and about 10,000 miles (16,000 km), at its closest point.  Even though the farthest point of this orbit was high, it was still very far from the boundary of the Solar System.  The distance to the near edge of the heliosphere is around 9 billion miles (14 billion km) from the Earth, or about 90 times the distance between the Earth and the Sun.  </a:t>
            </a:r>
          </a:p>
          <a:p>
            <a:pPr eaLnBrk="1" hangingPunct="1"/>
            <a:endParaRPr lang="en-US" dirty="0" smtClean="0">
              <a:latin typeface="Palatino" pitchFamily="-112" charset="0"/>
            </a:endParaRPr>
          </a:p>
          <a:p>
            <a:pPr eaLnBrk="1" hangingPunct="1"/>
            <a:r>
              <a:rPr lang="en-US" dirty="0" smtClean="0">
                <a:latin typeface="Palatino" pitchFamily="-112" charset="0"/>
              </a:rPr>
              <a:t>IBEX performed an Orbit Maintenance Maneuver in June 2011.  Information about this orbital alteration is available on Slide 39.</a:t>
            </a:r>
          </a:p>
          <a:p>
            <a:pPr eaLnBrk="1" hangingPunct="1"/>
            <a:endParaRPr lang="en-US" dirty="0" smtClean="0">
              <a:latin typeface="Palatino" pitchFamily="-112" charset="0"/>
            </a:endParaRPr>
          </a:p>
          <a:p>
            <a:pPr eaLnBrk="1" hangingPunct="1"/>
            <a:r>
              <a:rPr lang="en-US" dirty="0" smtClean="0">
                <a:latin typeface="Palatino" pitchFamily="-112" charset="0"/>
              </a:rPr>
              <a:t>It is important to realize that IBEX does not travel to the Solar System boundary - it is an Earth-orbiting satellite.  It detects particles coming from the boundary to our region of the Solar System.</a:t>
            </a:r>
          </a:p>
          <a:p>
            <a:pPr eaLnBrk="1" hangingPunct="1"/>
            <a:endParaRPr lang="en-US" dirty="0" smtClean="0">
              <a:latin typeface="Palatino" pitchFamily="-112" charset="0"/>
            </a:endParaRPr>
          </a:p>
          <a:p>
            <a:pPr eaLnBrk="1" hangingPunct="1"/>
            <a:endParaRPr lang="en-US" dirty="0" smtClean="0">
              <a:latin typeface="Times New Roman" pitchFamily="18"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435EACE2-A7DC-4D0B-808E-B247CD12ED85}" type="slidenum">
              <a:rPr lang="en-US" sz="1200">
                <a:solidFill>
                  <a:schemeClr val="tx1"/>
                </a:solidFill>
              </a:rPr>
              <a:pPr eaLnBrk="1" hangingPunct="1"/>
              <a:t>36</a:t>
            </a:fld>
            <a:endParaRPr lang="en-US" sz="1200" dirty="0">
              <a:solidFill>
                <a:schemeClr val="tx1"/>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endParaRPr lang="en-US" dirty="0" smtClean="0">
              <a:latin typeface="Palatino" pitchFamily="-112" charset="0"/>
            </a:endParaRPr>
          </a:p>
          <a:p>
            <a:pPr eaLnBrk="1" hangingPunct="1"/>
            <a:endParaRPr lang="en-US" dirty="0" smtClean="0">
              <a:latin typeface="Times New Roman" pitchFamily="18"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00A9F3BB-AA68-4EEC-9610-DBED40BA1242}" type="slidenum">
              <a:rPr lang="en-US" sz="1200">
                <a:solidFill>
                  <a:schemeClr val="tx1"/>
                </a:solidFill>
              </a:rPr>
              <a:pPr eaLnBrk="1" hangingPunct="1"/>
              <a:t>37</a:t>
            </a:fld>
            <a:endParaRPr lang="en-US" sz="1200" dirty="0">
              <a:solidFill>
                <a:schemeClr val="tx1"/>
              </a:solidFill>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endParaRPr lang="en-US" dirty="0" smtClean="0">
              <a:latin typeface="Times New Roman" pitchFamily="18"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A9ECE78B-26BC-45B0-9031-C224FF22CDA7}" type="slidenum">
              <a:rPr lang="en-US" sz="1200">
                <a:solidFill>
                  <a:schemeClr val="tx1"/>
                </a:solidFill>
              </a:rPr>
              <a:pPr eaLnBrk="1" hangingPunct="1"/>
              <a:t>38</a:t>
            </a:fld>
            <a:endParaRPr lang="en-US" sz="1200" dirty="0">
              <a:solidFill>
                <a:schemeClr val="tx1"/>
              </a:solidFill>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Times New Roman" pitchFamily="18" charset="0"/>
              </a:rPr>
              <a:t>To see actual video of the October 19, 2008 Pegasus rocket launch for IBEX, a video clip and transcript of the audio are available here: http://www.nasa.gov/multimedia/podcasting/ibexlaunch_101908.html. </a:t>
            </a:r>
            <a:endParaRPr lang="en-US" dirty="0" smtClean="0">
              <a:latin typeface="Palatino" pitchFamily="-112"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0688101F-389D-47A0-8428-FFD00161D4BA}" type="slidenum">
              <a:rPr lang="en-US" sz="1200">
                <a:solidFill>
                  <a:schemeClr val="tx1"/>
                </a:solidFill>
              </a:rPr>
              <a:pPr eaLnBrk="1" hangingPunct="1"/>
              <a:t>39</a:t>
            </a:fld>
            <a:endParaRPr lang="en-US" sz="1200" dirty="0">
              <a:solidFill>
                <a:schemeClr val="tx1"/>
              </a:solidFill>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Times New Roman" pitchFamily="18" charset="0"/>
              </a:rPr>
              <a:t>IBEX completes an orbital lobe in 9.1 days, and it completes one entire three-lobed orbit every 27.3 days. </a:t>
            </a:r>
            <a:r>
              <a:rPr lang="en-US" dirty="0" smtClean="0">
                <a:solidFill>
                  <a:srgbClr val="000000"/>
                </a:solidFill>
                <a:latin typeface="Arial" pitchFamily="34" charset="0"/>
              </a:rPr>
              <a:t>This is the first time this particular orbit has been used by a NASA spacecraft. </a:t>
            </a:r>
            <a:r>
              <a:rPr lang="en-US" dirty="0" smtClean="0">
                <a:latin typeface="Times New Roman" pitchFamily="18" charset="0"/>
              </a:rPr>
              <a:t>Periodically during each orbit, the spacecraft uses antennae that are attached to the outside of the spacecraft to send radio signals to receivers on Earth.  Due to the rotation of the Earth each day and IBEX’s movement through space, the IBEX team needs a global network of receivers so that, no matter how the satellite and Earth are lined up, there is a receiver available to accept the signal.  IBEX is never far from Earth, so it takes a second or less for signals to travel between IBEX and Earth. </a:t>
            </a:r>
          </a:p>
          <a:p>
            <a:pPr eaLnBrk="1" hangingPunct="1"/>
            <a:endParaRPr lang="en-US" dirty="0" smtClean="0">
              <a:latin typeface="Times New Roman" pitchFamily="18" charset="0"/>
            </a:endParaRPr>
          </a:p>
          <a:p>
            <a:pPr eaLnBrk="1" hangingPunct="1"/>
            <a:r>
              <a:rPr lang="en-US" dirty="0" smtClean="0">
                <a:latin typeface="Times New Roman" pitchFamily="18" charset="0"/>
              </a:rPr>
              <a:t>IBEX communications are slow, but they do not need to be on par with DSL connections on Earth.  Communication from the satellite to the ground is 320,000 bits of information per second, and from the ground to the satellite is only 2,000 bits per second.  Compare this to a typical home cable modem connection, where the download speed is often 6 million bits per second, and the upload speed is about 500,000 bits per second!  IBEX does not need a high-speed connection, though, since it does not need to transmit a vast amount of information to Earth, just information on the particles it collects.  Once on Earth, the signal is sent to the IBEX Mission Control Center in Dulles, Virginia.</a:t>
            </a:r>
          </a:p>
          <a:p>
            <a:pPr eaLnBrk="1" hangingPunct="1"/>
            <a:endParaRPr lang="en-US" dirty="0" smtClean="0">
              <a:latin typeface="Times New Roman" pitchFamily="18" charset="0"/>
            </a:endParaRPr>
          </a:p>
          <a:p>
            <a:pPr eaLnBrk="1" hangingPunct="1"/>
            <a:endParaRPr lang="en-US" dirty="0" smtClean="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6A4D3914-BB39-48AF-8B5B-A34F345DCA4D}" type="slidenum">
              <a:rPr lang="en-US" sz="1200">
                <a:solidFill>
                  <a:schemeClr val="tx1"/>
                </a:solidFill>
              </a:rPr>
              <a:pPr eaLnBrk="1" hangingPunct="1"/>
              <a:t>4</a:t>
            </a:fld>
            <a:endParaRPr lang="en-US" sz="1200" dirty="0">
              <a:solidFill>
                <a:schemeClr val="tx1"/>
              </a:solidFill>
            </a:endParaRPr>
          </a:p>
        </p:txBody>
      </p:sp>
      <p:sp>
        <p:nvSpPr>
          <p:cNvPr id="20483" name="Rectangle 1026"/>
          <p:cNvSpPr>
            <a:spLocks noGrp="1" noRot="1" noChangeAspect="1" noChangeArrowheads="1" noTextEdit="1"/>
          </p:cNvSpPr>
          <p:nvPr>
            <p:ph type="sldImg"/>
          </p:nvPr>
        </p:nvSpPr>
        <p:spPr>
          <a:ln/>
        </p:spPr>
      </p:sp>
      <p:sp>
        <p:nvSpPr>
          <p:cNvPr id="20484" name="Rectangle 1027"/>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55 Helvetica Roman" charset="0"/>
              </a:rPr>
              <a:t>The Sun, planets, and Pluto are scaled correctly for size, but this image is not scaled correctly for distance, nor does it include all of the objects in our Solar System. </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B19EDCD1-04E4-491E-8EAC-5C1E23B4EFFC}" type="slidenum">
              <a:rPr lang="en-US" sz="1200">
                <a:solidFill>
                  <a:schemeClr val="tx1"/>
                </a:solidFill>
              </a:rPr>
              <a:pPr eaLnBrk="1" hangingPunct="1"/>
              <a:t>40</a:t>
            </a:fld>
            <a:endParaRPr lang="en-US" sz="1200" dirty="0">
              <a:solidFill>
                <a:schemeClr val="tx1"/>
              </a:solidFill>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Palatino" pitchFamily="-112" charset="0"/>
              </a:rPr>
              <a:t>IBEX uses two sensors to collect Energetic Neutral Atoms (</a:t>
            </a:r>
            <a:r>
              <a:rPr lang="en-US" dirty="0" err="1" smtClean="0">
                <a:latin typeface="Palatino" pitchFamily="-112" charset="0"/>
              </a:rPr>
              <a:t>ENAs</a:t>
            </a:r>
            <a:r>
              <a:rPr lang="en-US" dirty="0" smtClean="0">
                <a:latin typeface="Palatino" pitchFamily="-112" charset="0"/>
              </a:rPr>
              <a:t>) made from solar wind particles. Solar wind particles are usually charged, meaning they have lost electrons.  Another name for a particle that has lost one or more electrons is an “ion”.  Sometimes these solar wind ions interact with neutral atoms that come from the Interstellar medium</a:t>
            </a:r>
            <a:r>
              <a:rPr lang="en-US" baseline="0" dirty="0" smtClean="0">
                <a:latin typeface="Palatino" pitchFamily="-112" charset="0"/>
              </a:rPr>
              <a:t> (ISM)</a:t>
            </a:r>
            <a:r>
              <a:rPr lang="en-US" dirty="0" smtClean="0">
                <a:latin typeface="Palatino" pitchFamily="-112" charset="0"/>
              </a:rPr>
              <a:t>.  Neutral atoms contain equal numbers of protons and electrons. The solar wind ions take electrons from these neutral ISM atoms and get deflected from their original path.  Since the solar wind particles are now neutral, they no longer react to magnetic fields in the area.  They travel very quickly in a straight line from the spot where the interaction occurred.  Some of the ENAs happen to get knocked in a straight line in just the right way so that they travel in through the Solar System toward the IBEX spacecraft.  This is how the scientists can map the boundary – they know the direction of travel of the particles since they did not change direction in their travels between the heliopause and the IBEX spacecraft.  </a:t>
            </a:r>
          </a:p>
          <a:p>
            <a:pPr eaLnBrk="1" hangingPunct="1"/>
            <a:endParaRPr lang="en-US" dirty="0" smtClean="0">
              <a:latin typeface="Palatino" pitchFamily="-112" charset="0"/>
            </a:endParaRPr>
          </a:p>
          <a:p>
            <a:pPr eaLnBrk="1" hangingPunct="1"/>
            <a:r>
              <a:rPr lang="en-US" dirty="0" smtClean="0">
                <a:latin typeface="Palatino" pitchFamily="-112" charset="0"/>
              </a:rPr>
              <a:t>IBEX cannot detect the distance that the particles have traveled, only their directions of origin, the time they entered the sensor, their masses, and energy levels.  This is enough information, though, to create a map of the boundary that is very useful to scientists.</a:t>
            </a:r>
          </a:p>
          <a:p>
            <a:pPr eaLnBrk="1" hangingPunct="1"/>
            <a:endParaRPr lang="en-US" dirty="0" smtClean="0">
              <a:latin typeface="Palatino" pitchFamily="-112" charset="0"/>
            </a:endParaRPr>
          </a:p>
          <a:p>
            <a:pPr eaLnBrk="1" hangingPunct="1"/>
            <a:endParaRPr lang="en-US" dirty="0" smtClean="0">
              <a:latin typeface="55 Helvetica Roman"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E835A317-72CB-43F4-BDEF-1A818F06596A}" type="slidenum">
              <a:rPr lang="en-US" sz="1200">
                <a:solidFill>
                  <a:schemeClr val="tx1"/>
                </a:solidFill>
              </a:rPr>
              <a:pPr eaLnBrk="1" hangingPunct="1"/>
              <a:t>41</a:t>
            </a:fld>
            <a:endParaRPr lang="en-US" sz="1200" dirty="0">
              <a:solidFill>
                <a:schemeClr val="tx1"/>
              </a:solidFill>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Palatino" pitchFamily="-112" charset="0"/>
              </a:rPr>
              <a:t>IBEX uses two sensors to collect Energetic Neutral Atoms (</a:t>
            </a:r>
            <a:r>
              <a:rPr lang="en-US" dirty="0" err="1" smtClean="0">
                <a:latin typeface="Palatino" pitchFamily="-112" charset="0"/>
              </a:rPr>
              <a:t>ENAs</a:t>
            </a:r>
            <a:r>
              <a:rPr lang="en-US" dirty="0" smtClean="0">
                <a:latin typeface="Palatino" pitchFamily="-112" charset="0"/>
              </a:rPr>
              <a:t>) made from solar wind particles. Solar wind particles are usually charged, meaning they have lost electrons.  Another name for a particle that has lost one or more electrons is an “ion”.  Sometimes these solar wind ions interact with neutral atoms that come from the Interstellar medium</a:t>
            </a:r>
            <a:r>
              <a:rPr lang="en-US" baseline="0" dirty="0" smtClean="0">
                <a:latin typeface="Palatino" pitchFamily="-112" charset="0"/>
              </a:rPr>
              <a:t> (ISM)</a:t>
            </a:r>
            <a:r>
              <a:rPr lang="en-US" dirty="0" smtClean="0">
                <a:latin typeface="Palatino" pitchFamily="-112" charset="0"/>
              </a:rPr>
              <a:t>.  Neutral atoms contain equal numbers of protons and electrons. The solar wind ions take electrons from these neutral ISM atoms and get deflected from their original path.  Since the solar wind particles are now neutral, they no longer react to magnetic fields in the area.  They travel very quickly in a straight line from the spot where the interaction occurred.  Some of the </a:t>
            </a:r>
            <a:r>
              <a:rPr lang="en-US" dirty="0" err="1" smtClean="0">
                <a:latin typeface="Palatino" pitchFamily="-112" charset="0"/>
              </a:rPr>
              <a:t>ENAs</a:t>
            </a:r>
            <a:r>
              <a:rPr lang="en-US" dirty="0" smtClean="0">
                <a:latin typeface="Palatino" pitchFamily="-112" charset="0"/>
              </a:rPr>
              <a:t> happen to get knocked in a straight line in just the right way so that they travel in through the Solar System toward the IBEX spacecraft.  This is how the scientists can map the boundary – they know the direction of travel of the particles since they did not change direction in their travels between the </a:t>
            </a:r>
            <a:r>
              <a:rPr lang="en-US" dirty="0" err="1" smtClean="0">
                <a:latin typeface="Palatino" pitchFamily="-112" charset="0"/>
              </a:rPr>
              <a:t>heliopause</a:t>
            </a:r>
            <a:r>
              <a:rPr lang="en-US" dirty="0" smtClean="0">
                <a:latin typeface="Palatino" pitchFamily="-112" charset="0"/>
              </a:rPr>
              <a:t> and the IBEX spacecraft.  </a:t>
            </a:r>
          </a:p>
          <a:p>
            <a:pPr eaLnBrk="1" hangingPunct="1"/>
            <a:endParaRPr lang="en-US" dirty="0" smtClean="0">
              <a:latin typeface="Palatino" pitchFamily="-112" charset="0"/>
            </a:endParaRPr>
          </a:p>
          <a:p>
            <a:pPr eaLnBrk="1" hangingPunct="1"/>
            <a:r>
              <a:rPr lang="en-US" dirty="0" smtClean="0">
                <a:latin typeface="Palatino" pitchFamily="-112" charset="0"/>
              </a:rPr>
              <a:t>IBEX cannot detect the distance that the particles have traveled, only their directions of origin, the time they entered the sensor, their masses, and energy levels.  This is enough information, though, to create a map of the boundary that is very useful to scientists.</a:t>
            </a:r>
          </a:p>
          <a:p>
            <a:pPr eaLnBrk="1" hangingPunct="1"/>
            <a:endParaRPr lang="en-US" dirty="0" smtClean="0">
              <a:latin typeface="Palatino" pitchFamily="-112" charset="0"/>
            </a:endParaRPr>
          </a:p>
          <a:p>
            <a:pPr eaLnBrk="1" hangingPunct="1"/>
            <a:endParaRPr lang="en-US" dirty="0" smtClean="0">
              <a:latin typeface="55 Helvetica Roman"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069378F1-09B4-4C31-840B-65E093BDDF1A}" type="slidenum">
              <a:rPr lang="en-US" sz="1200">
                <a:solidFill>
                  <a:schemeClr val="tx1"/>
                </a:solidFill>
              </a:rPr>
              <a:pPr eaLnBrk="1" hangingPunct="1"/>
              <a:t>42</a:t>
            </a:fld>
            <a:endParaRPr lang="en-US" sz="1200" dirty="0">
              <a:solidFill>
                <a:schemeClr val="tx1"/>
              </a:solidFill>
            </a:endParaRPr>
          </a:p>
        </p:txBody>
      </p:sp>
      <p:sp>
        <p:nvSpPr>
          <p:cNvPr id="98307" name="Rectangle 2"/>
          <p:cNvSpPr>
            <a:spLocks noGrp="1" noRot="1" noChangeAspect="1" noChangeArrowheads="1" noTextEdit="1"/>
          </p:cNvSpPr>
          <p:nvPr>
            <p:ph type="sldImg"/>
          </p:nvPr>
        </p:nvSpPr>
        <p:spPr>
          <a:xfrm>
            <a:off x="1214438" y="709613"/>
            <a:ext cx="4584700" cy="3543300"/>
          </a:xfrm>
          <a:solidFill>
            <a:srgbClr val="FFFFFF"/>
          </a:solidFill>
          <a:ln/>
        </p:spPr>
      </p:sp>
      <p:sp>
        <p:nvSpPr>
          <p:cNvPr id="98308" name="Rectangle 3"/>
          <p:cNvSpPr>
            <a:spLocks noGrp="1" noChangeArrowheads="1"/>
          </p:cNvSpPr>
          <p:nvPr>
            <p:ph type="body" idx="1"/>
          </p:nvPr>
        </p:nvSpPr>
        <p:spPr>
          <a:xfrm>
            <a:off x="701675" y="4487863"/>
            <a:ext cx="5607050" cy="4251325"/>
          </a:xfrm>
          <a:solidFill>
            <a:srgbClr val="FFFFFF"/>
          </a:solidFill>
          <a:ln>
            <a:solidFill>
              <a:srgbClr val="000000"/>
            </a:solidFill>
          </a:ln>
        </p:spPr>
        <p:txBody>
          <a:bodyPr lIns="88962" tIns="44481" rIns="88962" bIns="44481"/>
          <a:lstStyle/>
          <a:p>
            <a:pPr eaLnBrk="1" hangingPunct="1"/>
            <a:r>
              <a:rPr lang="en-US" dirty="0" smtClean="0">
                <a:latin typeface="55 Helvetica Roman" charset="0"/>
              </a:rPr>
              <a:t>In the configuration represented by the cutaway graphic, energetic neutral atoms enter the sensor from the top.  Please note that while this drawing suggests that the entry system is only on one side of the detector, the entire detector is actually a circular doughnut shape. The entry system, called the “collimator”, blocks unwanted charged particles and stray light while selecting only Energetic Neutral Atoms for analysis.  The entrance system also ensures that only particles that enter straight into the detector are analyzed so that an accurate determination of their direction of origin can be ascertained.  These neutral particles are then turned into negative ions when they encounter the “ENA to Ion Conversion” material.  As they are now ions, the path of each particle can be deflected into the rest of the detector.  The “Electrostatic Analyzer” at the bottom of these cutaway graphics, reminiscent of the shape of the bottom of a Bundt cake pan, creates a magnetic field that forces the particles into a curved path.  In IBEX-Lo, they then pass into the “TOF (Time of Flight) Instrumentation” in the middle of the sensor, where the velocity of the particles can be determined. The velocity of the particles indicates the energy of the particles. </a:t>
            </a:r>
          </a:p>
          <a:p>
            <a:pPr eaLnBrk="1" hangingPunct="1"/>
            <a:endParaRPr lang="en-US" dirty="0" smtClean="0">
              <a:latin typeface="55 Helvetica Roman" charset="0"/>
            </a:endParaRPr>
          </a:p>
          <a:p>
            <a:pPr eaLnBrk="1" hangingPunct="1"/>
            <a:r>
              <a:rPr lang="en-US" dirty="0" smtClean="0">
                <a:latin typeface="55 Helvetica Roman" charset="0"/>
              </a:rPr>
              <a:t>The ribs or fins inside IBEX-Lo also deflect and absorb stray visible and ultraviolet light.</a:t>
            </a:r>
          </a:p>
          <a:p>
            <a:pPr eaLnBrk="1" hangingPunct="1"/>
            <a:endParaRPr lang="en-US" dirty="0" smtClean="0">
              <a:latin typeface="55 Helvetica Roman" charset="0"/>
            </a:endParaRPr>
          </a:p>
          <a:p>
            <a:pPr eaLnBrk="1" hangingPunct="1"/>
            <a:r>
              <a:rPr lang="en-US" dirty="0" smtClean="0">
                <a:latin typeface="Palatino" pitchFamily="-112" charset="0"/>
              </a:rPr>
              <a:t>Over the course of one day, IBEX-Hi detects, on average, about 480 particles; during that same amount of time, IBEX-Lo detects, on average, about 60 to 100 particles.  There are variations in the sensitivity of both detectors, and variations in the number of ENAs emitted by different parts of the sky.  For example, at the 1 keV energy level, one portion of the sky known as the “IBEX Ribbon” has shown a particle count rate that is three times higher than that detected over the rest of the sky.  Information about the IBEX Ribbon can be found on slides 47 to 58.</a:t>
            </a:r>
          </a:p>
          <a:p>
            <a:pPr eaLnBrk="1" hangingPunct="1"/>
            <a:endParaRPr lang="en-US" dirty="0" smtClean="0">
              <a:latin typeface="55 Helvetica Roman" charset="0"/>
            </a:endParaRPr>
          </a:p>
          <a:p>
            <a:pPr eaLnBrk="1" hangingPunct="1"/>
            <a:r>
              <a:rPr lang="en-US" dirty="0" smtClean="0">
                <a:latin typeface="55 Helvetica Roman" charset="0"/>
              </a:rPr>
              <a:t>IBEX-Lo can detect particles with energies ranging from 10 eV to 2,000 eV (0.01 keV to 2 keV) in 8 energy bands.</a:t>
            </a:r>
          </a:p>
          <a:p>
            <a:pPr eaLnBrk="1" hangingPunct="1"/>
            <a:endParaRPr lang="en-US" dirty="0" smtClean="0">
              <a:latin typeface="55 Helvetica Roman" charset="0"/>
            </a:endParaRPr>
          </a:p>
          <a:p>
            <a:pPr eaLnBrk="1" hangingPunct="1"/>
            <a:r>
              <a:rPr lang="en-US" dirty="0" smtClean="0">
                <a:latin typeface="Times New Roman" pitchFamily="18" charset="0"/>
              </a:rPr>
              <a:t>IBEX-Lo Sensor Energy Levels: Below, Column 1 (labeled “E min”) is the minimum energy level for that energy band; column 2 (labeled “E max”) is the maximum energy level for that energy band.</a:t>
            </a:r>
          </a:p>
          <a:p>
            <a:pPr eaLnBrk="1" hangingPunct="1"/>
            <a:endParaRPr lang="en-US" dirty="0" smtClean="0">
              <a:latin typeface="Times New Roman" pitchFamily="18" charset="0"/>
            </a:endParaRPr>
          </a:p>
          <a:p>
            <a:pPr eaLnBrk="1" hangingPunct="1"/>
            <a:r>
              <a:rPr lang="en-US" dirty="0" smtClean="0">
                <a:latin typeface="Times New Roman" pitchFamily="18" charset="0"/>
              </a:rPr>
              <a:t>Energy step  E min (keV)	E max (keV)</a:t>
            </a:r>
          </a:p>
          <a:p>
            <a:pPr eaLnBrk="1" hangingPunct="1"/>
            <a:r>
              <a:rPr lang="en-US" dirty="0" smtClean="0">
                <a:latin typeface="Times New Roman" pitchFamily="18" charset="0"/>
              </a:rPr>
              <a:t>1	0.01	0.19</a:t>
            </a:r>
          </a:p>
          <a:p>
            <a:pPr eaLnBrk="1" hangingPunct="1"/>
            <a:r>
              <a:rPr lang="en-US" dirty="0" smtClean="0">
                <a:latin typeface="Times New Roman" pitchFamily="18" charset="0"/>
              </a:rPr>
              <a:t>2	0.019	0.038</a:t>
            </a:r>
          </a:p>
          <a:p>
            <a:pPr eaLnBrk="1" hangingPunct="1"/>
            <a:r>
              <a:rPr lang="en-US" dirty="0" smtClean="0">
                <a:latin typeface="Times New Roman" pitchFamily="18" charset="0"/>
              </a:rPr>
              <a:t>3	0.038	0.073</a:t>
            </a:r>
          </a:p>
          <a:p>
            <a:pPr eaLnBrk="1" hangingPunct="1"/>
            <a:r>
              <a:rPr lang="en-US" dirty="0" smtClean="0">
                <a:latin typeface="Times New Roman" pitchFamily="18" charset="0"/>
              </a:rPr>
              <a:t>4	0.073	0.141</a:t>
            </a:r>
          </a:p>
          <a:p>
            <a:pPr eaLnBrk="1" hangingPunct="1"/>
            <a:r>
              <a:rPr lang="en-US" dirty="0" smtClean="0">
                <a:latin typeface="Times New Roman" pitchFamily="18" charset="0"/>
              </a:rPr>
              <a:t>5	0.141	0.274</a:t>
            </a:r>
          </a:p>
          <a:p>
            <a:pPr eaLnBrk="1" hangingPunct="1"/>
            <a:r>
              <a:rPr lang="en-US" dirty="0" smtClean="0">
                <a:latin typeface="Times New Roman" pitchFamily="18" charset="0"/>
              </a:rPr>
              <a:t>6	0.322	0.58</a:t>
            </a:r>
          </a:p>
          <a:p>
            <a:pPr eaLnBrk="1" hangingPunct="1"/>
            <a:r>
              <a:rPr lang="en-US" dirty="0" smtClean="0">
                <a:latin typeface="Times New Roman" pitchFamily="18" charset="0"/>
              </a:rPr>
              <a:t>7	0.66	1.158</a:t>
            </a:r>
          </a:p>
          <a:p>
            <a:pPr eaLnBrk="1" hangingPunct="1"/>
            <a:r>
              <a:rPr lang="en-US" dirty="0" smtClean="0">
                <a:latin typeface="Times New Roman" pitchFamily="18" charset="0"/>
              </a:rPr>
              <a:t>8	1.418	2.388</a:t>
            </a:r>
            <a:endParaRPr lang="en-US" dirty="0" smtClean="0">
              <a:latin typeface="55 Helvetica Roman" charset="0"/>
            </a:endParaRPr>
          </a:p>
          <a:p>
            <a:pPr eaLnBrk="1" hangingPunct="1"/>
            <a:endParaRPr lang="en-US" dirty="0" smtClean="0">
              <a:latin typeface="55 Helvetica Roman" charset="0"/>
            </a:endParaRPr>
          </a:p>
          <a:p>
            <a:pPr eaLnBrk="1" hangingPunct="1"/>
            <a:endParaRPr lang="en-US" dirty="0" smtClean="0">
              <a:latin typeface="55 Helvetica Roman" charset="0"/>
            </a:endParaRPr>
          </a:p>
          <a:p>
            <a:pPr eaLnBrk="1" hangingPunct="1"/>
            <a:r>
              <a:rPr lang="en-US" dirty="0" smtClean="0">
                <a:latin typeface="55 Helvetica Roman" charset="0"/>
              </a:rPr>
              <a:t>For comparison:</a:t>
            </a:r>
          </a:p>
          <a:p>
            <a:pPr eaLnBrk="1" hangingPunct="1"/>
            <a:r>
              <a:rPr lang="en-US" dirty="0" smtClean="0">
                <a:latin typeface="55 Helvetica Roman" charset="0"/>
              </a:rPr>
              <a:t>Visible light photons have electron volt energies of 1.5 to 3.5 eV.</a:t>
            </a:r>
          </a:p>
          <a:p>
            <a:pPr eaLnBrk="1" hangingPunct="1"/>
            <a:r>
              <a:rPr lang="en-US" dirty="0" smtClean="0">
                <a:latin typeface="55 Helvetica Roman" charset="0"/>
              </a:rPr>
              <a:t>13.6 eV is the energy required to ionize one atom of hydrogen.</a:t>
            </a:r>
          </a:p>
          <a:p>
            <a:pPr eaLnBrk="1" hangingPunct="1"/>
            <a:r>
              <a:rPr lang="en-US" dirty="0" smtClean="0">
                <a:latin typeface="55 Helvetica Roman" charset="0"/>
              </a:rPr>
              <a:t>High energy diagnostic medical X-ray photons have energies of around 200,000 eV (0.2 MeV).</a:t>
            </a:r>
          </a:p>
          <a:p>
            <a:pPr eaLnBrk="1" hangingPunct="1"/>
            <a:r>
              <a:rPr lang="en-US" dirty="0" smtClean="0">
                <a:latin typeface="55 Helvetica Roman" charset="0"/>
              </a:rPr>
              <a:t>1 TeV (1 trillion electron volts) is the energy of motion of a flying mosquito.</a:t>
            </a:r>
          </a:p>
          <a:p>
            <a:pPr eaLnBrk="1" hangingPunct="1"/>
            <a:r>
              <a:rPr lang="en-US" dirty="0" smtClean="0">
                <a:latin typeface="55 Helvetica Roman" charset="0"/>
              </a:rPr>
              <a:t>Cosmic rays have energies from 1 million eV to 300 million TeV.</a:t>
            </a:r>
          </a:p>
          <a:p>
            <a:pPr eaLnBrk="1" hangingPunct="1"/>
            <a:endParaRPr lang="en-US" dirty="0" smtClean="0">
              <a:latin typeface="55 Helvetica Roman" charset="0"/>
            </a:endParaRPr>
          </a:p>
          <a:p>
            <a:pPr eaLnBrk="1" hangingPunct="1"/>
            <a:r>
              <a:rPr lang="en-US" dirty="0" smtClean="0">
                <a:latin typeface="55 Helvetica Roman" charset="0"/>
              </a:rPr>
              <a:t>IBEX-Lo team:</a:t>
            </a:r>
          </a:p>
          <a:p>
            <a:pPr eaLnBrk="1" hangingPunct="1"/>
            <a:r>
              <a:rPr lang="en-US" dirty="0" smtClean="0">
                <a:latin typeface="55 Helvetica Roman" charset="0"/>
              </a:rPr>
              <a:t>Lockheed Martin Advanced Technology Center</a:t>
            </a:r>
          </a:p>
          <a:p>
            <a:pPr eaLnBrk="1" hangingPunct="1"/>
            <a:r>
              <a:rPr lang="en-US" dirty="0" smtClean="0">
                <a:latin typeface="55 Helvetica Roman" charset="0"/>
              </a:rPr>
              <a:t>University of New Hampshire</a:t>
            </a:r>
          </a:p>
          <a:p>
            <a:pPr eaLnBrk="1" hangingPunct="1"/>
            <a:r>
              <a:rPr lang="en-US" dirty="0" smtClean="0">
                <a:latin typeface="55 Helvetica Roman" charset="0"/>
              </a:rPr>
              <a:t>Goddard Space Flight Center</a:t>
            </a:r>
          </a:p>
          <a:p>
            <a:pPr eaLnBrk="1" hangingPunct="1"/>
            <a:r>
              <a:rPr lang="en-US" dirty="0" smtClean="0">
                <a:latin typeface="55 Helvetica Roman" charset="0"/>
              </a:rPr>
              <a:t>Applied Physics Laboratory (Johns Hopkins University)</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326D041D-AC74-4D87-A59A-4DC3A5017526}" type="slidenum">
              <a:rPr lang="en-US" sz="1200">
                <a:solidFill>
                  <a:schemeClr val="tx1"/>
                </a:solidFill>
              </a:rPr>
              <a:pPr eaLnBrk="1" hangingPunct="1"/>
              <a:t>43</a:t>
            </a:fld>
            <a:endParaRPr lang="en-US" sz="1200" dirty="0">
              <a:solidFill>
                <a:schemeClr val="tx1"/>
              </a:solidFill>
            </a:endParaRPr>
          </a:p>
        </p:txBody>
      </p:sp>
      <p:sp>
        <p:nvSpPr>
          <p:cNvPr id="100355" name="Rectangle 2"/>
          <p:cNvSpPr>
            <a:spLocks noGrp="1" noRot="1" noChangeAspect="1" noChangeArrowheads="1" noTextEdit="1"/>
          </p:cNvSpPr>
          <p:nvPr>
            <p:ph type="sldImg"/>
          </p:nvPr>
        </p:nvSpPr>
        <p:spPr>
          <a:xfrm>
            <a:off x="1214438" y="709613"/>
            <a:ext cx="4584700" cy="3543300"/>
          </a:xfrm>
          <a:solidFill>
            <a:srgbClr val="FFFFFF"/>
          </a:solidFill>
          <a:ln/>
        </p:spPr>
      </p:sp>
      <p:sp>
        <p:nvSpPr>
          <p:cNvPr id="100356" name="Rectangle 3"/>
          <p:cNvSpPr>
            <a:spLocks noGrp="1" noChangeArrowheads="1"/>
          </p:cNvSpPr>
          <p:nvPr>
            <p:ph type="body" idx="1"/>
          </p:nvPr>
        </p:nvSpPr>
        <p:spPr>
          <a:xfrm>
            <a:off x="701675" y="4487863"/>
            <a:ext cx="5607050" cy="4251325"/>
          </a:xfrm>
          <a:solidFill>
            <a:srgbClr val="FFFFFF"/>
          </a:solidFill>
          <a:ln>
            <a:solidFill>
              <a:srgbClr val="000000"/>
            </a:solidFill>
          </a:ln>
        </p:spPr>
        <p:txBody>
          <a:bodyPr lIns="88962" tIns="44481" rIns="88962" bIns="44481"/>
          <a:lstStyle/>
          <a:p>
            <a:pPr eaLnBrk="1" hangingPunct="1"/>
            <a:r>
              <a:rPr lang="en-US" dirty="0" smtClean="0">
                <a:latin typeface="55 Helvetica Roman" charset="0"/>
              </a:rPr>
              <a:t>In the configuration represented by the cutaway graphic, energetic neutral atoms enter the sensor from the top.  Please note that while this drawing suggests that the entry system is only on one side of the detector, the entire detector is actually a circular doughnut shape; note the picture on the left to see the outside of IBEX-Hi.  The entry system, called the “collimator”, blocks unwanted charged particles and stray light while selecting only Energetic Neutral Atoms for analysis.  The entrance system also ensures that only particles that enter straight into the detector are analyzed so that an accurate determination of their direction of origin can be ascertained.  These neutral particles are then turned into positive ions when they encounter the “ENA to Ion Conversion” material.  As they are now ions, the path of each particle can be deflected into the rest of the detector.  The “Electrostatic Analyzer” at the bottom of these cutaway graphics, reminiscent of the shape of the bottom of a Bundt cake pan, creates a magnetic field that forces the particles into a curved path. </a:t>
            </a:r>
            <a:r>
              <a:rPr lang="en-US" dirty="0" smtClean="0">
                <a:solidFill>
                  <a:srgbClr val="FF0000"/>
                </a:solidFill>
                <a:latin typeface="55 Helvetica Roman" charset="0"/>
              </a:rPr>
              <a:t>IBEX-Hi does not have the exact Time-of-Flight system as IBEX-Lo does, but IBEX-Hi does determine particle velocities using the instrumentation in the middle.  </a:t>
            </a:r>
            <a:r>
              <a:rPr lang="en-US" dirty="0" smtClean="0">
                <a:latin typeface="55 Helvetica Roman" charset="0"/>
              </a:rPr>
              <a:t>The velocity of the particles indicates the energy of the particles. </a:t>
            </a:r>
          </a:p>
          <a:p>
            <a:pPr eaLnBrk="1" hangingPunct="1"/>
            <a:endParaRPr lang="en-US" dirty="0" smtClean="0">
              <a:latin typeface="55 Helvetica Roman" charset="0"/>
            </a:endParaRPr>
          </a:p>
          <a:p>
            <a:pPr eaLnBrk="1" hangingPunct="1"/>
            <a:r>
              <a:rPr lang="en-US" dirty="0" smtClean="0">
                <a:latin typeface="Palatino" pitchFamily="-112" charset="0"/>
              </a:rPr>
              <a:t>Over the course of one day, IBEX-Hi detects, on average, about 480 particles; during that same amount of time, IBEX-Lo detects, on average, about 60 to 100 particles.  There are variations in the sensitivity of both detectors, and variations in the number of ENAs emitted by different parts of the sky.  For example, at the 1 keV energy level, one portion of the sky known as the “IBEX Ribbon” has shown a particle count rate that is three times higher than that detected over the rest of the sky.  Information about the IBEX Ribbon can be found on slides 47 to 58.</a:t>
            </a:r>
          </a:p>
          <a:p>
            <a:pPr eaLnBrk="1" hangingPunct="1"/>
            <a:endParaRPr lang="en-US" dirty="0" smtClean="0">
              <a:latin typeface="55 Helvetica Roman" charset="0"/>
            </a:endParaRPr>
          </a:p>
          <a:p>
            <a:pPr eaLnBrk="1" hangingPunct="1"/>
            <a:r>
              <a:rPr lang="en-US" dirty="0" smtClean="0">
                <a:latin typeface="55 Helvetica Roman" charset="0"/>
              </a:rPr>
              <a:t>IBEX-Hi can detect particles with energies ranging from 300 eV to 6,000 eV (.3 keV to 6 keV) in 6 energy bands.</a:t>
            </a:r>
          </a:p>
          <a:p>
            <a:pPr eaLnBrk="1" hangingPunct="1"/>
            <a:endParaRPr lang="en-US" dirty="0" smtClean="0">
              <a:latin typeface="55 Helvetica Roman" charset="0"/>
            </a:endParaRPr>
          </a:p>
          <a:p>
            <a:pPr eaLnBrk="1" hangingPunct="1"/>
            <a:r>
              <a:rPr lang="en-US" dirty="0" smtClean="0">
                <a:latin typeface="Times New Roman" pitchFamily="18" charset="0"/>
              </a:rPr>
              <a:t>IBEX-Hi Sensor Energy Levels: Below, Column 1 (labeled “E min”) is the minimum energy level for that energy band; column 2 (labeled “E max”) is the maximum energy level for that energy band.</a:t>
            </a:r>
          </a:p>
          <a:p>
            <a:pPr eaLnBrk="1" hangingPunct="1"/>
            <a:endParaRPr lang="en-US" dirty="0" smtClean="0">
              <a:latin typeface="Times New Roman" pitchFamily="18" charset="0"/>
            </a:endParaRPr>
          </a:p>
          <a:p>
            <a:pPr eaLnBrk="1" hangingPunct="1"/>
            <a:r>
              <a:rPr lang="en-US" dirty="0" smtClean="0">
                <a:latin typeface="Times New Roman" pitchFamily="18" charset="0"/>
              </a:rPr>
              <a:t>Energy step 	E min (keV)	E max (keV)</a:t>
            </a:r>
          </a:p>
          <a:p>
            <a:pPr eaLnBrk="1" hangingPunct="1"/>
            <a:r>
              <a:rPr lang="en-US" dirty="0" smtClean="0">
                <a:latin typeface="Times New Roman" pitchFamily="18" charset="0"/>
              </a:rPr>
              <a:t>1	0.30	0.55</a:t>
            </a:r>
          </a:p>
          <a:p>
            <a:pPr eaLnBrk="1" hangingPunct="1"/>
            <a:r>
              <a:rPr lang="en-US" dirty="0" smtClean="0">
                <a:latin typeface="Times New Roman" pitchFamily="18" charset="0"/>
              </a:rPr>
              <a:t>2	0.53	1.10</a:t>
            </a:r>
          </a:p>
          <a:p>
            <a:pPr eaLnBrk="1" hangingPunct="1"/>
            <a:r>
              <a:rPr lang="en-US" dirty="0" smtClean="0">
                <a:latin typeface="Times New Roman" pitchFamily="18" charset="0"/>
              </a:rPr>
              <a:t>3	0.90	1.85</a:t>
            </a:r>
          </a:p>
          <a:p>
            <a:pPr eaLnBrk="1" hangingPunct="1"/>
            <a:r>
              <a:rPr lang="en-US" dirty="0" smtClean="0">
                <a:latin typeface="Times New Roman" pitchFamily="18" charset="0"/>
              </a:rPr>
              <a:t>4	1.70	2.80</a:t>
            </a:r>
          </a:p>
          <a:p>
            <a:pPr eaLnBrk="1" hangingPunct="1"/>
            <a:r>
              <a:rPr lang="en-US" dirty="0" smtClean="0">
                <a:latin typeface="Times New Roman" pitchFamily="18" charset="0"/>
              </a:rPr>
              <a:t>5	2.35	3.80</a:t>
            </a:r>
          </a:p>
          <a:p>
            <a:pPr eaLnBrk="1" hangingPunct="1"/>
            <a:r>
              <a:rPr lang="en-US" dirty="0" smtClean="0">
                <a:latin typeface="Times New Roman" pitchFamily="18" charset="0"/>
              </a:rPr>
              <a:t>6	3.80	6.10</a:t>
            </a:r>
          </a:p>
          <a:p>
            <a:pPr eaLnBrk="1" hangingPunct="1"/>
            <a:endParaRPr lang="en-US" dirty="0" smtClean="0">
              <a:latin typeface="55 Helvetica Roman" charset="0"/>
            </a:endParaRPr>
          </a:p>
          <a:p>
            <a:pPr eaLnBrk="1" hangingPunct="1"/>
            <a:endParaRPr lang="en-US" dirty="0" smtClean="0">
              <a:latin typeface="55 Helvetica Roman" charset="0"/>
            </a:endParaRPr>
          </a:p>
          <a:p>
            <a:pPr eaLnBrk="1" hangingPunct="1"/>
            <a:r>
              <a:rPr lang="en-US" dirty="0" smtClean="0">
                <a:latin typeface="55 Helvetica Roman" charset="0"/>
              </a:rPr>
              <a:t>For comparison:</a:t>
            </a:r>
          </a:p>
          <a:p>
            <a:pPr eaLnBrk="1" hangingPunct="1"/>
            <a:r>
              <a:rPr lang="en-US" dirty="0" smtClean="0">
                <a:latin typeface="55 Helvetica Roman" charset="0"/>
              </a:rPr>
              <a:t>Visible light photons have electron volt energies of 1.5 to 3.5 eV.</a:t>
            </a:r>
          </a:p>
          <a:p>
            <a:pPr eaLnBrk="1" hangingPunct="1"/>
            <a:r>
              <a:rPr lang="en-US" dirty="0" smtClean="0">
                <a:latin typeface="55 Helvetica Roman" charset="0"/>
              </a:rPr>
              <a:t>13.6 eV is the energy required to ionize one atom of hydrogen.</a:t>
            </a:r>
          </a:p>
          <a:p>
            <a:pPr eaLnBrk="1" hangingPunct="1"/>
            <a:r>
              <a:rPr lang="en-US" dirty="0" smtClean="0">
                <a:latin typeface="55 Helvetica Roman" charset="0"/>
              </a:rPr>
              <a:t>High energy diagnostic medical X-ray photons have energies of around 200,000 eV (0.2 MeV).</a:t>
            </a:r>
          </a:p>
          <a:p>
            <a:pPr eaLnBrk="1" hangingPunct="1"/>
            <a:r>
              <a:rPr lang="en-US" dirty="0" smtClean="0">
                <a:latin typeface="55 Helvetica Roman" charset="0"/>
              </a:rPr>
              <a:t>1 TeV (1 trillion electron volts) is the energy of motion of a flying mosquito.</a:t>
            </a:r>
          </a:p>
          <a:p>
            <a:pPr eaLnBrk="1" hangingPunct="1"/>
            <a:r>
              <a:rPr lang="en-US" dirty="0" smtClean="0">
                <a:latin typeface="55 Helvetica Roman" charset="0"/>
              </a:rPr>
              <a:t>Cosmic rays have energies from 1 million eV to 300 million TeV.</a:t>
            </a:r>
          </a:p>
          <a:p>
            <a:pPr eaLnBrk="1" hangingPunct="1"/>
            <a:endParaRPr lang="en-US" dirty="0" smtClean="0">
              <a:latin typeface="55 Helvetica Roman" charset="0"/>
            </a:endParaRPr>
          </a:p>
          <a:p>
            <a:pPr eaLnBrk="1" hangingPunct="1"/>
            <a:r>
              <a:rPr lang="en-US" dirty="0" smtClean="0">
                <a:latin typeface="55 Helvetica Roman" charset="0"/>
              </a:rPr>
              <a:t>IBEX-Hi team:</a:t>
            </a:r>
          </a:p>
          <a:p>
            <a:pPr eaLnBrk="1" hangingPunct="1"/>
            <a:r>
              <a:rPr lang="en-US" dirty="0" smtClean="0">
                <a:latin typeface="55 Helvetica Roman" charset="0"/>
              </a:rPr>
              <a:t>Los Alamos National Laboratory</a:t>
            </a:r>
          </a:p>
          <a:p>
            <a:pPr eaLnBrk="1" hangingPunct="1"/>
            <a:r>
              <a:rPr lang="en-US" dirty="0" smtClean="0">
                <a:latin typeface="55 Helvetica Roman" charset="0"/>
              </a:rPr>
              <a:t>University of New Hampshire</a:t>
            </a:r>
          </a:p>
          <a:p>
            <a:pPr eaLnBrk="1" hangingPunct="1"/>
            <a:r>
              <a:rPr lang="en-US" dirty="0" smtClean="0">
                <a:latin typeface="55 Helvetica Roman" charset="0"/>
              </a:rPr>
              <a:t>Southwest Research Institute</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6205CB21-3779-466E-856B-B997E7CDA42C}" type="slidenum">
              <a:rPr lang="en-US" sz="1200">
                <a:solidFill>
                  <a:schemeClr val="tx1"/>
                </a:solidFill>
              </a:rPr>
              <a:pPr eaLnBrk="1" hangingPunct="1"/>
              <a:t>44</a:t>
            </a:fld>
            <a:endParaRPr lang="en-US" sz="1200" dirty="0">
              <a:solidFill>
                <a:schemeClr val="tx1"/>
              </a:solidFill>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55 Helvetica Roman" charset="0"/>
              </a:rPr>
              <a:t>The IBEX spacecraft spins once in about 15 seconds, allowing the IBEX-Hi and IBEX-Lo sensors to “see” the same parts of the sky at almost exactly the same time.  IBEX repeatedly images the same strip of sky during a single orbit of Earth.  During the next orbit, a strip of sky adjacent to the previous strip is imaged.  The strips build up one by one so that after six months, the entire sky is imaged.   The direction and amount of particles in each of the energy bands are recorded in each part of the sky over the course of six months, allowing a map of the data to be made.</a:t>
            </a:r>
          </a:p>
          <a:p>
            <a:pPr eaLnBrk="1" hangingPunct="1"/>
            <a:endParaRPr lang="en-US" dirty="0" smtClean="0">
              <a:latin typeface="55 Helvetica Roman" charset="0"/>
            </a:endParaRPr>
          </a:p>
          <a:p>
            <a:pPr eaLnBrk="1" hangingPunct="1"/>
            <a:r>
              <a:rPr lang="en-US" dirty="0" smtClean="0">
                <a:latin typeface="55 Helvetica Roman" charset="0"/>
              </a:rPr>
              <a:t>Explanation of the movie: The yellow object in the middle is the Sun, the blue dot is the Earth, and the tiny dot orbiting the Earth is IBEX (Sun, Earth, and IBEX are not to scale).  IBEX orbits Earth, and Earth orbits the Sun.  As IBEX orbits Earth, the IBEX-Hi and Lo sensors “look” in opposite directions as the spacecraft spins (the spinning of the spacecraft is not shown, as it would occur much too quickly to be shown in this animation).  The field of view of the IBEX sensors is represented by the two tan-colored “cones” stretching outward from the spacecraft. IBEX knows in which direction it is facing and the direction from which the particles came that it is able to detect.  As IBEX orbits Earth and Earth orbits the Sun through an entire year, IBEX’s sensors sweep across the whole sky, allowing a map to be built from the data one strip at a time, and a map of the entire sky is created every six months.   The movie indicates a simulation of the “building” of a map.  The image inset is from the first set of heliosphere maps released by the IBEX team in October 2009.  Note that the oval shape of the map is due to the fact that this is a representation of a spherical sky on a flat map.</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8D0E495C-5DD9-4092-A828-0FA9AA3E4C22}" type="slidenum">
              <a:rPr lang="en-US" sz="1200">
                <a:solidFill>
                  <a:schemeClr val="tx1"/>
                </a:solidFill>
              </a:rPr>
              <a:pPr eaLnBrk="1" hangingPunct="1"/>
              <a:t>45</a:t>
            </a:fld>
            <a:endParaRPr lang="en-US" sz="1200" dirty="0">
              <a:solidFill>
                <a:schemeClr val="tx1"/>
              </a:solidFill>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endParaRPr lang="en-US" dirty="0" smtClean="0">
              <a:latin typeface="55 Helvetica Roman"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4C57613D-0166-4E8E-B1DB-4C6AB62AA9B8}" type="slidenum">
              <a:rPr lang="en-US" sz="1200">
                <a:solidFill>
                  <a:schemeClr val="tx1"/>
                </a:solidFill>
              </a:rPr>
              <a:pPr eaLnBrk="1" hangingPunct="1"/>
              <a:t>46</a:t>
            </a:fld>
            <a:endParaRPr lang="en-US" sz="1200" dirty="0">
              <a:solidFill>
                <a:schemeClr val="tx1"/>
              </a:solidFill>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endParaRPr lang="en-US" dirty="0" smtClean="0">
              <a:latin typeface="55 Helvetica Roman"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9A567D40-1831-4CD6-B36A-13CC5FFD334A}" type="slidenum">
              <a:rPr lang="en-US" sz="1200">
                <a:solidFill>
                  <a:schemeClr val="tx1"/>
                </a:solidFill>
              </a:rPr>
              <a:pPr eaLnBrk="1" hangingPunct="1"/>
              <a:t>47</a:t>
            </a:fld>
            <a:endParaRPr lang="en-US" sz="1200" dirty="0">
              <a:solidFill>
                <a:schemeClr val="tx1"/>
              </a:solidFill>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55 Helvetica Roman" charset="0"/>
              </a:rPr>
              <a:t>(this slide intentionally left mostly blank)</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9B147AC1-1C69-40A9-98BE-87D290B42E70}" type="slidenum">
              <a:rPr lang="en-US" sz="1200">
                <a:solidFill>
                  <a:schemeClr val="tx1"/>
                </a:solidFill>
              </a:rPr>
              <a:pPr eaLnBrk="1" hangingPunct="1"/>
              <a:t>48</a:t>
            </a:fld>
            <a:endParaRPr lang="en-US" sz="1200" dirty="0">
              <a:solidFill>
                <a:schemeClr val="tx1"/>
              </a:solidFill>
            </a:endParaRPr>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55 Helvetica Roman" charset="0"/>
              </a:rPr>
              <a:t>For the full range of images released by the IBEX team so far, go to the IBEX website: http://www.ibex.swri.edu.  Various explanations and releases can also be found in the Archived Updates section of the IBEX website.</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44E58A0D-A796-4770-A3EE-E37D6B0EC0EA}" type="slidenum">
              <a:rPr lang="en-US" sz="1200">
                <a:solidFill>
                  <a:schemeClr val="tx1"/>
                </a:solidFill>
              </a:rPr>
              <a:pPr eaLnBrk="1" hangingPunct="1"/>
              <a:t>49</a:t>
            </a:fld>
            <a:endParaRPr lang="en-US" sz="1200" dirty="0">
              <a:solidFill>
                <a:schemeClr val="tx1"/>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Times New Roman" pitchFamily="18" charset="0"/>
              </a:rPr>
              <a:t>To describe how something works, scientists develop models based on the evidence they have.  Scientists collect more evidence to refine their models but sometimes the new data does not fit.  Scientists then have to change and refine their models to fit the evidence, and often more observations are needed to help resolve the differences.</a:t>
            </a:r>
          </a:p>
          <a:p>
            <a:pPr eaLnBrk="1" hangingPunct="1"/>
            <a:endParaRPr lang="en-US" dirty="0" smtClean="0">
              <a:latin typeface="Times New Roman" pitchFamily="18" charset="0"/>
            </a:endParaRPr>
          </a:p>
          <a:p>
            <a:pPr eaLnBrk="1" hangingPunct="1"/>
            <a:r>
              <a:rPr lang="en-US" dirty="0" smtClean="0">
                <a:latin typeface="55 Helvetica Roman" charset="0"/>
              </a:rPr>
              <a:t>There are three maps shown here illustrating three possible simulations of the distribution of Energetic Neutral Atoms (ENAs) coming from the boundary of our Solar System.  The reason for creating three of them is because the scientists were not sure, prior to IBEX, what the conditions were like at our Solar System’s boundary.  Depending on the conditions, the resulting maps would differ from each other a bit.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C1B1466B-F93D-41A9-B500-700E126CCDD5}" type="slidenum">
              <a:rPr lang="en-US" sz="1200">
                <a:solidFill>
                  <a:schemeClr val="tx1"/>
                </a:solidFill>
              </a:rPr>
              <a:pPr eaLnBrk="1" hangingPunct="1"/>
              <a:t>5</a:t>
            </a:fld>
            <a:endParaRPr lang="en-US" sz="1200" dirty="0">
              <a:solidFill>
                <a:schemeClr val="tx1"/>
              </a:solidFill>
            </a:endParaRP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sz="1400" dirty="0" smtClean="0">
                <a:solidFill>
                  <a:srgbClr val="000000"/>
                </a:solidFill>
                <a:latin typeface="55 Helvetica Roman" charset="0"/>
              </a:rPr>
              <a:t>In the above rendition, the Sun is in the center (size not to scale).  The Earth cannot be seen in this scale.  The rings around the Sun refer to the orbits of the outer planets.  The tilted ring is the orbit of Pluto.  </a:t>
            </a:r>
          </a:p>
          <a:p>
            <a:pPr eaLnBrk="1" hangingPunct="1"/>
            <a:endParaRPr lang="en-US" sz="1400" dirty="0" smtClean="0">
              <a:solidFill>
                <a:srgbClr val="000000"/>
              </a:solidFill>
              <a:latin typeface="55 Helvetica Roman" charset="0"/>
            </a:endParaRPr>
          </a:p>
          <a:p>
            <a:pPr eaLnBrk="1" hangingPunct="1"/>
            <a:r>
              <a:rPr lang="en-US" sz="1400" i="1" dirty="0" smtClean="0">
                <a:solidFill>
                  <a:srgbClr val="000000"/>
                </a:solidFill>
                <a:latin typeface="Arial" pitchFamily="34" charset="0"/>
              </a:rPr>
              <a:t>Much</a:t>
            </a:r>
            <a:r>
              <a:rPr lang="en-US" sz="1400" dirty="0" smtClean="0">
                <a:solidFill>
                  <a:srgbClr val="000000"/>
                </a:solidFill>
                <a:latin typeface="Arial" pitchFamily="34" charset="0"/>
              </a:rPr>
              <a:t> more explanation about the heliosphere and other relevant terms (including those in the image above) can be found on Slides 8 to 27.</a:t>
            </a:r>
          </a:p>
          <a:p>
            <a:pPr eaLnBrk="1" hangingPunct="1"/>
            <a:endParaRPr lang="en-US" sz="1400" dirty="0" smtClean="0">
              <a:solidFill>
                <a:srgbClr val="000000"/>
              </a:solidFill>
              <a:latin typeface="55 Helvetica Roman" charset="0"/>
            </a:endParaRPr>
          </a:p>
          <a:p>
            <a:pPr eaLnBrk="1" hangingPunct="1"/>
            <a:endParaRPr lang="en-US" sz="1400" dirty="0" smtClean="0">
              <a:solidFill>
                <a:srgbClr val="000000"/>
              </a:solidFill>
              <a:latin typeface="55 Helvetica Roman" charset="0"/>
            </a:endParaRPr>
          </a:p>
          <a:p>
            <a:pPr eaLnBrk="1" hangingPunct="1"/>
            <a:endParaRPr lang="en-US" sz="1400" dirty="0" smtClean="0">
              <a:solidFill>
                <a:srgbClr val="000000"/>
              </a:solidFill>
              <a:latin typeface="55 Helvetica Roman"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B90B4FDD-040B-45D7-9367-39CBE6E1689F}" type="slidenum">
              <a:rPr lang="en-US" sz="1200">
                <a:solidFill>
                  <a:schemeClr val="tx1"/>
                </a:solidFill>
              </a:rPr>
              <a:pPr eaLnBrk="1" hangingPunct="1"/>
              <a:t>50</a:t>
            </a:fld>
            <a:endParaRPr lang="en-US" sz="1200" dirty="0">
              <a:solidFill>
                <a:schemeClr val="tx1"/>
              </a:solidFill>
            </a:endParaRPr>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en-US" dirty="0" smtClean="0">
                <a:latin typeface="55 Helvetica Roman" charset="0"/>
              </a:rPr>
              <a:t>For an explanation</a:t>
            </a:r>
            <a:r>
              <a:rPr lang="en-US" baseline="0" dirty="0" smtClean="0">
                <a:latin typeface="55 Helvetica Roman" charset="0"/>
              </a:rPr>
              <a:t> of Energetic Neutral Atoms (</a:t>
            </a:r>
            <a:r>
              <a:rPr lang="en-US" baseline="0" dirty="0" err="1" smtClean="0">
                <a:latin typeface="55 Helvetica Roman" charset="0"/>
              </a:rPr>
              <a:t>ENAs</a:t>
            </a:r>
            <a:r>
              <a:rPr lang="en-US" baseline="0" dirty="0" smtClean="0">
                <a:latin typeface="55 Helvetica Roman" charset="0"/>
              </a:rPr>
              <a:t>), please refer back to the Notes section of slide 40 or slide 41.</a:t>
            </a:r>
            <a:endParaRPr lang="en-US" dirty="0" smtClean="0">
              <a:latin typeface="55 Helvetica Roman" charset="0"/>
            </a:endParaRPr>
          </a:p>
          <a:p>
            <a:endParaRPr lang="en-US" dirty="0" smtClean="0">
              <a:latin typeface="55 Helvetica Roman" charset="0"/>
            </a:endParaRPr>
          </a:p>
          <a:p>
            <a:r>
              <a:rPr lang="en-US" dirty="0" smtClean="0">
                <a:latin typeface="55 Helvetica Roman" charset="0"/>
              </a:rPr>
              <a:t>The image on this slide shows one of the first IBEX heliosphere boundary maps at an energy band detected by IBEX-Hi.  The image uses data collected over the course of six months between December 25, 2008 and June 18, 2009. In this map, red indicates the highest number (or flux) of energetic neutral atoms (ENAs) measured by the spacecraft. Yellow and green indicate lower numbers of ENAs, and blue and purple show the lowest number of ENAs detected by IBEX. The image is oval-shaped because it is illustrating a spherical-shaped sky as a flat map. </a:t>
            </a:r>
          </a:p>
          <a:p>
            <a:endParaRPr lang="en-US" dirty="0" smtClean="0">
              <a:latin typeface="55 Helvetica Roman" charset="0"/>
            </a:endParaRPr>
          </a:p>
          <a:p>
            <a:r>
              <a:rPr lang="en-US" dirty="0" smtClean="0">
                <a:latin typeface="55 Helvetica Roman" charset="0"/>
              </a:rPr>
              <a:t>Quite unexpectedly, IBEX detected an arc-shaped region in the sky that is creating a large amount of ENAs, showing up as a bright, narrow “ribbon” on the maps, colloquially called the “IBEX Ribbon”.  The IBEX Ribbon was a complete surprise and was not predicted by any of the models considered by the scientists prior to launch.  The task of the scientists is to figure out what is causing this region of enhanced ENA emissions and how distant this region is from us.</a:t>
            </a:r>
          </a:p>
          <a:p>
            <a:endParaRPr lang="en-US" dirty="0" smtClean="0">
              <a:latin typeface="55 Helvetica Roman" charset="0"/>
            </a:endParaRPr>
          </a:p>
          <a:p>
            <a:pPr eaLnBrk="1" hangingPunct="1"/>
            <a:endParaRPr lang="en-US" dirty="0" smtClean="0">
              <a:latin typeface="55 Helvetica Roman"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64A09397-3B05-43DE-8B05-BC80950F4BC5}" type="slidenum">
              <a:rPr lang="en-US" sz="1200">
                <a:solidFill>
                  <a:schemeClr val="tx1"/>
                </a:solidFill>
              </a:rPr>
              <a:pPr eaLnBrk="1" hangingPunct="1"/>
              <a:t>51</a:t>
            </a:fld>
            <a:endParaRPr lang="en-US" sz="1200" dirty="0">
              <a:solidFill>
                <a:schemeClr val="tx1"/>
              </a:solidFill>
            </a:endParaRPr>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en-US" dirty="0" smtClean="0">
                <a:latin typeface="55 Helvetica Roman" charset="0"/>
              </a:rPr>
              <a:t>The images on this slide show a comparison of one image from the first set of IBEX heliosphere boundary maps and one image from the second set of maps at the same energy level, six months apart.  Each image uses data collected over the course of six months. In each map, red indicates the highest number of ENAs measured by the spacecraft. Yellow and green indicate lower numbers of ENAs, and blue and purple show the lowest number of ENAs detected by IBEX. The image is oval-shaped because it is illustrating a spherical-shaped sky as a flat map. These images were created using data from IBEX-Hi.</a:t>
            </a:r>
          </a:p>
          <a:p>
            <a:endParaRPr lang="en-US" dirty="0" smtClean="0">
              <a:latin typeface="55 Helvetica Roman" charset="0"/>
            </a:endParaRPr>
          </a:p>
          <a:p>
            <a:r>
              <a:rPr lang="en-US" dirty="0" smtClean="0">
                <a:latin typeface="55 Helvetica Roman" charset="0"/>
              </a:rPr>
              <a:t>In the first set of IBEX heliosphere images, quite unexpectedly, IBEX detected an arc-shaped region in the sky that is creating a large amount of ENAs, showing up as a bright, narrow “ribbon” on the maps, colloquially called the “IBEX Ribbon”. The maps on the left represent the first six months of ENAs that the IBEX spacecraft collected between December 25, 2008 and June 18, 2009. The maps on the right represent the second six months of ENAs that the IBEX spacecraft collected between June 18, 2009 and December 10, 2009. The large-scale IBEX Ribbon structure is generally stable between the two sets of maps, meaning the overall sky pattern of ENAs and the ribbon are still present, though the IBEX team noted some remarkable changes that show that the region producing the ribbon evolved, even over this short six-month timescale. </a:t>
            </a:r>
          </a:p>
          <a:p>
            <a:endParaRPr lang="en-US" dirty="0" smtClean="0">
              <a:latin typeface="55 Helvetica Roman" charset="0"/>
            </a:endParaRPr>
          </a:p>
          <a:p>
            <a:r>
              <a:rPr lang="en-US" dirty="0" smtClean="0">
                <a:latin typeface="55 Helvetica Roman" charset="0"/>
              </a:rPr>
              <a:t>These images look different from the first heliosphere map image shown on slide 50.  As the mission has evolved, the science team has refined their techniques for illustrating and mapping the IBEX data.  Thus, the very first set of images look different, but fundamentally, the data itself is still the same.  Also, the black and white areas on the right are due to the fact IBEX has a difficult time seeing that portion of the sky because it is blocked by the Earth’s magnetosphere. </a:t>
            </a:r>
          </a:p>
          <a:p>
            <a:pPr eaLnBrk="1" hangingPunct="1"/>
            <a:endParaRPr lang="en-US" dirty="0" smtClean="0">
              <a:latin typeface="55 Helvetica Roman"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46E05652-07DB-46B0-B08D-9FBF7DAFA093}" type="slidenum">
              <a:rPr lang="en-US" sz="1200">
                <a:solidFill>
                  <a:schemeClr val="tx1"/>
                </a:solidFill>
              </a:rPr>
              <a:pPr eaLnBrk="1" hangingPunct="1"/>
              <a:t>52</a:t>
            </a:fld>
            <a:endParaRPr lang="en-US" sz="1200" dirty="0">
              <a:solidFill>
                <a:schemeClr val="tx1"/>
              </a:solidFill>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en-US" dirty="0" smtClean="0">
                <a:latin typeface="55 Helvetica Roman" charset="0"/>
              </a:rPr>
              <a:t>The images on this slide show a comparison of one image from the first set of IBEX heliosphere boundary maps and one image from the second set of maps at the same energy level, six months apart.  Each image uses data collected over the course of six months. In each map, red indicates the highest number of ENAs measured by the spacecraft. Yellow and green indicate lower numbers of ENAs, and blue and purple show the lowest number of ENAs detected by IBEX. The image is oval-shaped because it is illustrating a spherical-shaped sky as a flat map. These images were created using data from IBEX-Hi.</a:t>
            </a:r>
          </a:p>
          <a:p>
            <a:endParaRPr lang="en-US" dirty="0" smtClean="0">
              <a:latin typeface="55 Helvetica Roman" charset="0"/>
            </a:endParaRPr>
          </a:p>
          <a:p>
            <a:r>
              <a:rPr lang="en-US" dirty="0" smtClean="0">
                <a:latin typeface="55 Helvetica Roman" charset="0"/>
              </a:rPr>
              <a:t>In the first set of IBEX heliosphere images, quite unexpectedly, IBEX detected an arc-shaped region in the sky that is creating a large amount of ENAs, showing up as a bright, narrow “ribbon” on the maps, colloquially called the “IBEX Ribbon”. The maps on the left represent the first six months of ENAs that the IBEX spacecraft collected between December 25, 2008 and June 18, 2009. The maps on the right represent the second six months of ENAs that the IBEX spacecraft collected between June 18, 2009 and December 10, 2009. The large-scale IBEX Ribbon structure is generally stable between the two sets of maps, meaning the overall sky pattern of ENAs and the ribbon are still present, though the IBEX team noted some remarkable changes that show that the region producing the ribbon evolved, even over this short six-month timescale. </a:t>
            </a:r>
          </a:p>
          <a:p>
            <a:endParaRPr lang="en-US" dirty="0" smtClean="0">
              <a:latin typeface="55 Helvetica Roman" charset="0"/>
            </a:endParaRPr>
          </a:p>
          <a:p>
            <a:r>
              <a:rPr lang="en-US" dirty="0" smtClean="0">
                <a:latin typeface="55 Helvetica Roman" charset="0"/>
              </a:rPr>
              <a:t>These images look different from the first heliosphere map image shown on slide 50.  As the mission has evolved, the science team has refined their techniques for illustrating and mapping the IBEX data.  Thus, the very first set of images look different, but fundamentally, the data itself is still </a:t>
            </a:r>
            <a:r>
              <a:rPr lang="en-US" smtClean="0">
                <a:latin typeface="55 Helvetica Roman" charset="0"/>
              </a:rPr>
              <a:t>the </a:t>
            </a:r>
            <a:r>
              <a:rPr lang="en-US" smtClean="0">
                <a:latin typeface="55 Helvetica Roman" charset="0"/>
              </a:rPr>
              <a:t>same</a:t>
            </a:r>
            <a:r>
              <a:rPr lang="en-US" baseline="0" smtClean="0">
                <a:latin typeface="55 Helvetica Roman" charset="0"/>
              </a:rPr>
              <a:t> </a:t>
            </a:r>
            <a:r>
              <a:rPr lang="en-US" smtClean="0">
                <a:latin typeface="55 Helvetica Roman" charset="0"/>
              </a:rPr>
              <a:t>region </a:t>
            </a:r>
            <a:r>
              <a:rPr lang="en-US" dirty="0" smtClean="0">
                <a:latin typeface="55 Helvetica Roman" charset="0"/>
              </a:rPr>
              <a:t>producing the ribbon evolved, even over this short six-month timescale. </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C02A8C7D-40CF-4CF2-8704-BE3333452160}" type="slidenum">
              <a:rPr lang="en-US" sz="1200">
                <a:solidFill>
                  <a:schemeClr val="tx1"/>
                </a:solidFill>
              </a:rPr>
              <a:pPr eaLnBrk="1" hangingPunct="1"/>
              <a:t>53</a:t>
            </a:fld>
            <a:endParaRPr lang="en-US" sz="1200" dirty="0">
              <a:solidFill>
                <a:schemeClr val="tx1"/>
              </a:solidFill>
            </a:endParaRPr>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en-US" dirty="0" smtClean="0">
                <a:latin typeface="55 Helvetica Roman" charset="0"/>
              </a:rPr>
              <a:t>The images on this slide show a comparison of one image from the first set of IBEX heliosphere boundary maps and one image from the second set of maps at the same energy level, six months apart.  Each image uses data collected over the course of six months. In each map, red indicates the highest number of ENAs measured by the spacecraft. Yellow and green indicate lower numbers of ENAs, and blue and purple show the lowest number of ENAs detected by IBEX. The image is oval-shaped because it is illustrating a spherical-shaped sky as a flat map. These images were created using data from IBEX-Hi.</a:t>
            </a:r>
          </a:p>
          <a:p>
            <a:endParaRPr lang="en-US" dirty="0" smtClean="0">
              <a:latin typeface="55 Helvetica Roman" charset="0"/>
            </a:endParaRPr>
          </a:p>
          <a:p>
            <a:r>
              <a:rPr lang="en-US" dirty="0" smtClean="0">
                <a:latin typeface="55 Helvetica Roman" charset="0"/>
              </a:rPr>
              <a:t>In the first set of IBEX heliosphere images, quite unexpectedly, IBEX detected an arc-shaped region in the sky that is creating a large amount of ENAs, showing up as a bright, narrow “ribbon” on the maps, colloquially called the “IBEX Ribbon”. The maps on the left represent the first six months of ENAs that the IBEX spacecraft collected between December 25, 2008 and June 18, 2009. The maps on the right represent the second six months of ENAs that the IBEX spacecraft collected between June 18, 2009 and December 10, 2009. The large-scale IBEX Ribbon structure is generally stable between the two sets of maps, meaning the overall sky pattern of ENAs and the ribbon are still present, though the IBEX team noted some remarkable changes that show that the region producing the ribbon evolved, even over this short six-month timescale. </a:t>
            </a:r>
          </a:p>
          <a:p>
            <a:endParaRPr lang="en-US" dirty="0" smtClean="0">
              <a:latin typeface="55 Helvetica Roman" charset="0"/>
            </a:endParaRPr>
          </a:p>
          <a:p>
            <a:r>
              <a:rPr lang="en-US" dirty="0" smtClean="0">
                <a:latin typeface="55 Helvetica Roman" charset="0"/>
              </a:rPr>
              <a:t>These images look different from the first heliosphere map image shown on slide 50.  As the mission has evolved, the science team has refined their techniques for illustrating and mapping the IBEX data.  Thus, the very first set of images look different, but fundamentally, the data itself is still the same. </a:t>
            </a:r>
          </a:p>
          <a:p>
            <a:pPr eaLnBrk="1" hangingPunct="1"/>
            <a:endParaRPr lang="en-US" dirty="0" smtClean="0">
              <a:latin typeface="55 Helvetica Roman"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6B6724FB-AA45-4E7F-9796-437AE70982A6}" type="slidenum">
              <a:rPr lang="en-US" sz="1200">
                <a:solidFill>
                  <a:schemeClr val="tx1"/>
                </a:solidFill>
              </a:rPr>
              <a:pPr eaLnBrk="1" hangingPunct="1"/>
              <a:t>54</a:t>
            </a:fld>
            <a:endParaRPr lang="en-US" sz="1200" dirty="0">
              <a:solidFill>
                <a:schemeClr val="tx1"/>
              </a:solidFill>
            </a:endParaRPr>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en-US" dirty="0" smtClean="0">
                <a:latin typeface="55 Helvetica Roman" charset="0"/>
              </a:rPr>
              <a:t>The images on this slide show a comparison of one image from the first set of IBEX heliosphere boundary maps and one image from the second set of maps at the same energy level, six months apart.  Each image uses data collected over the course of six months. In each map, red indicates the highest number of ENAs measured by the spacecraft. Yellow and green indicate lower numbers of ENAs, and blue and purple show the lowest number of ENAs detected by IBEX. The image is oval-shaped because it is illustrating a spherical-shaped sky as a flat map. These images were created using data from IBEX-Hi.</a:t>
            </a:r>
          </a:p>
          <a:p>
            <a:endParaRPr lang="en-US" dirty="0" smtClean="0">
              <a:latin typeface="55 Helvetica Roman" charset="0"/>
            </a:endParaRPr>
          </a:p>
          <a:p>
            <a:r>
              <a:rPr lang="en-US" dirty="0" smtClean="0">
                <a:latin typeface="55 Helvetica Roman" charset="0"/>
              </a:rPr>
              <a:t>In the first set of IBEX heliosphere images, quite unexpectedly, IBEX detected an arc-shaped region in the sky that is creating a large amount of ENAs, showing up as a bright, narrow “ribbon” on the maps, colloquially called the “IBEX Ribbon”. The maps on the left represent the first six months of ENAs that the IBEX spacecraft collected between December 25, 2008 and June 18, 2009. The maps on the right represent the second six months of ENAs that the IBEX spacecraft collected between June 18, 2009 and December 10, 2009. The large-scale IBEX Ribbon structure is generally stable between the two sets of maps, meaning the overall sky pattern of ENAs and the ribbon are still present, though the IBEX team noted some remarkable changes that show that the region producing the ribbon evolved, even over this short six-month timescale. </a:t>
            </a:r>
          </a:p>
          <a:p>
            <a:endParaRPr lang="en-US" dirty="0" smtClean="0">
              <a:latin typeface="55 Helvetica Roman" charset="0"/>
            </a:endParaRPr>
          </a:p>
          <a:p>
            <a:r>
              <a:rPr lang="en-US" dirty="0" smtClean="0">
                <a:latin typeface="55 Helvetica Roman" charset="0"/>
              </a:rPr>
              <a:t>These images look different from the first heliosphere map image shown on slide 50.  As the mission has evolved, the science team has refined their techniques for illustrating and mapping the IBEX data.  Thus, the very first set of images look different, but fundamentally, the data itself is still the same. </a:t>
            </a:r>
          </a:p>
          <a:p>
            <a:pPr eaLnBrk="1" hangingPunct="1"/>
            <a:endParaRPr lang="en-US" dirty="0" smtClean="0">
              <a:latin typeface="55 Helvetica Roman"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6E6C08C9-D6F7-45D4-A5DE-DEFD3D96E890}" type="slidenum">
              <a:rPr lang="en-US" sz="1200">
                <a:solidFill>
                  <a:schemeClr val="tx1"/>
                </a:solidFill>
              </a:rPr>
              <a:pPr eaLnBrk="1" hangingPunct="1"/>
              <a:t>55</a:t>
            </a:fld>
            <a:endParaRPr lang="en-US" sz="1200" dirty="0">
              <a:solidFill>
                <a:schemeClr val="tx1"/>
              </a:solidFill>
            </a:endParaRP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en-US" dirty="0" smtClean="0">
                <a:latin typeface="55 Helvetica Roman" charset="0"/>
              </a:rPr>
              <a:t>The images on this slide show a comparison of one image from the first set of IBEX heliosphere boundary maps and one image from the second set of maps at the same energy level, six months apart.  Each image uses data collected over the course of six months. In each map, red indicates the highest number of ENAs measured by the spacecraft. Yellow and green indicate lower numbers of ENAs, and blue and purple show the lowest number of ENAs detected by IBEX. The image is oval-shaped because it is illustrating a spherical-shaped sky as a flat map. These images were created using data from IBEX-Hi.</a:t>
            </a:r>
          </a:p>
          <a:p>
            <a:endParaRPr lang="en-US" dirty="0" smtClean="0">
              <a:latin typeface="55 Helvetica Roman" charset="0"/>
            </a:endParaRPr>
          </a:p>
          <a:p>
            <a:r>
              <a:rPr lang="en-US" dirty="0" smtClean="0">
                <a:latin typeface="55 Helvetica Roman" charset="0"/>
              </a:rPr>
              <a:t>In the first set of IBEX heliosphere images, quite unexpectedly, IBEX detected an arc-shaped region in the sky that is creating a large amount of ENAs, showing up as a bright, narrow “ribbon” on the maps, colloquially called the “IBEX Ribbon”. The maps on the left represent the first six months of ENAs that the IBEX spacecraft collected between December 25, 2008 and June 18, 2009. The maps on the right represent the second six months of ENAs that the IBEX spacecraft collected between June 18, 2009 and December 10, 2009. The large-scale IBEX Ribbon structure is generally stable between the two sets of maps, meaning the overall sky pattern of ENAs and the ribbon are still present, though the IBEX team noted some remarkable changes that show that the region producing the ribbon evolved, even over this short six-month timescale. </a:t>
            </a:r>
          </a:p>
          <a:p>
            <a:endParaRPr lang="en-US" dirty="0" smtClean="0">
              <a:latin typeface="55 Helvetica Roman" charset="0"/>
            </a:endParaRPr>
          </a:p>
          <a:p>
            <a:r>
              <a:rPr lang="en-US" dirty="0" smtClean="0">
                <a:latin typeface="55 Helvetica Roman" charset="0"/>
              </a:rPr>
              <a:t>These images look different from the first heliosphere map image shown on slide 50.  As the mission has evolved, the science team has refined their techniques for illustrating and mapping the IBEX data.  Thus, the very first set of images look different, but fundamentally, the data itself is still the same. </a:t>
            </a:r>
          </a:p>
          <a:p>
            <a:pPr eaLnBrk="1" hangingPunct="1"/>
            <a:endParaRPr lang="en-US" dirty="0" smtClean="0">
              <a:latin typeface="55 Helvetica Roman"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C21B6E63-A7A4-4D28-8E07-047BB156EF1F}" type="slidenum">
              <a:rPr lang="en-US" sz="1200">
                <a:solidFill>
                  <a:schemeClr val="tx1"/>
                </a:solidFill>
              </a:rPr>
              <a:pPr eaLnBrk="1" hangingPunct="1"/>
              <a:t>56</a:t>
            </a:fld>
            <a:endParaRPr lang="en-US" sz="1200" dirty="0">
              <a:solidFill>
                <a:schemeClr val="tx1"/>
              </a:solidFill>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en-US" dirty="0" smtClean="0">
                <a:latin typeface="55 Helvetica Roman" charset="0"/>
              </a:rPr>
              <a:t>In the first set of heliosphere maps, the IBEX team saw a bright “knot” of energetic neutral atoms (ENAs) in the upper left (northern) portion of the ribbon. This map cutout at the top shows the knot region from the first set of maps, and the middle one shows the same region in the second set of maps. Red, orange, and yellow colors indicate regions emitting higher numbers of </a:t>
            </a:r>
            <a:r>
              <a:rPr lang="en-US" dirty="0" err="1" smtClean="0">
                <a:latin typeface="55 Helvetica Roman" charset="0"/>
              </a:rPr>
              <a:t>ENAs</a:t>
            </a:r>
            <a:r>
              <a:rPr lang="en-US" dirty="0" smtClean="0">
                <a:latin typeface="55 Helvetica Roman" charset="0"/>
              </a:rPr>
              <a:t> (the “knot); green and blue colors indicate lower numbers of ENAs. In the middle cutout, the much smaller bulge of red and the greater use of yellows and greens in the map tells the science team that the knot area emitted fewer ENAs during the time period of the second set of maps, though a smaller portion of the knot did seem to emit more ENAs in the second map cutout, as shown by the one red pixel.  The knot seems to have spread out a bit, as well, in the second map cutout. The red outline has been added to highlight this area in both cutout maps. </a:t>
            </a:r>
            <a:br>
              <a:rPr lang="en-US" dirty="0" smtClean="0">
                <a:latin typeface="55 Helvetica Roman" charset="0"/>
              </a:rPr>
            </a:br>
            <a:endParaRPr lang="en-US" dirty="0" smtClean="0">
              <a:latin typeface="55 Helvetica Roman" charset="0"/>
            </a:endParaRPr>
          </a:p>
          <a:p>
            <a:r>
              <a:rPr lang="en-US" dirty="0" smtClean="0">
                <a:latin typeface="55 Helvetica Roman" charset="0"/>
              </a:rPr>
              <a:t>The “difference image” in the lowest box shows the difference in emissions between the first and second maps above.  The lighter blue region in this difference image tells the scientists that this region has emitted fewer ENAs, overall, in the second six months of data collection.</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00336E11-9259-432E-BD1E-B25336CDB10B}" type="slidenum">
              <a:rPr lang="en-US" sz="1200">
                <a:solidFill>
                  <a:schemeClr val="tx1"/>
                </a:solidFill>
              </a:rPr>
              <a:pPr eaLnBrk="1" hangingPunct="1"/>
              <a:t>57</a:t>
            </a:fld>
            <a:endParaRPr lang="en-US" sz="1200" dirty="0">
              <a:solidFill>
                <a:schemeClr val="tx1"/>
              </a:solidFill>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en-US" dirty="0" smtClean="0">
                <a:latin typeface="55 Helvetica Roman" charset="0"/>
              </a:rPr>
              <a:t>IBEX has made the first direct observations of interstellar neutral atoms—hydrogen and oxygen atoms drifting in from the interstellar medium outside of our heliosphere. In each map, red indicates the highest number of energetic neutral atoms (ENAs) measured by the spacecraft. Yellow and green indicate lower numbers of ENAs, and blue and purple show the lowest number of ENAs detected by IBEX. The concentration of red and yellow in this image shows the hydrogen (top image) and oxygen (bottom image) detected by IBEX. This image was released in October 2009.</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0CCEA865-E2C0-4059-B139-B6A97DF4173E}" type="slidenum">
              <a:rPr lang="en-US" sz="1200">
                <a:solidFill>
                  <a:schemeClr val="tx1"/>
                </a:solidFill>
              </a:rPr>
              <a:pPr eaLnBrk="1" hangingPunct="1"/>
              <a:t>58</a:t>
            </a:fld>
            <a:endParaRPr lang="en-US" sz="1200" dirty="0">
              <a:solidFill>
                <a:schemeClr val="tx1"/>
              </a:solidFill>
            </a:endParaRPr>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55 Helvetica Roman" charset="0"/>
              </a:rPr>
              <a:t>The IBEX map has been superimposed on the heliopause, which is a possible location for the origin of the IBEX ribbon.  </a:t>
            </a:r>
            <a:r>
              <a:rPr lang="en-US" dirty="0" smtClean="0">
                <a:solidFill>
                  <a:srgbClr val="000000"/>
                </a:solidFill>
                <a:latin typeface="55 Helvetica Roman" charset="0"/>
              </a:rPr>
              <a:t>The gray horizontal arrow in the image above indicates the direction of travel of our Solar System through space. </a:t>
            </a:r>
          </a:p>
          <a:p>
            <a:pPr eaLnBrk="1" hangingPunct="1"/>
            <a:endParaRPr lang="en-US" dirty="0" smtClean="0">
              <a:latin typeface="55 Helvetica Roman"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4271AB47-5D82-48C2-A1D6-8B5F579BF47C}" type="slidenum">
              <a:rPr lang="en-US" sz="1200">
                <a:solidFill>
                  <a:schemeClr val="tx1"/>
                </a:solidFill>
              </a:rPr>
              <a:pPr eaLnBrk="1" hangingPunct="1"/>
              <a:t>59</a:t>
            </a:fld>
            <a:endParaRPr lang="en-US" sz="1200" dirty="0">
              <a:solidFill>
                <a:schemeClr val="tx1"/>
              </a:solidFill>
            </a:endParaRPr>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en-US" dirty="0" smtClean="0">
                <a:latin typeface="55 Helvetica Roman" charset="0"/>
              </a:rPr>
              <a:t>This is an artist’s representation of Earth’s magnetosphere. Earth is represented near the middle. The lines around the Earth are model magnetic field lines in Earth’s magnetosphere. Our Sun is well off of the edge of the drawing to the left. The pink area in front of Earth’s magnetopause is the region where IBEX has detected energetic neutral atoms. As the solar wind streams outward from the Sun at a million miles per hour (1.6 million kilometers per hour), the solar wind protons and electrons pile up along the outer boundary of Earth’s magnetosphere, called the “magnetopause”. These charged particles are shocked, heated, and slowed almost to a stop before getting diverted sideways. A few of those charged particles interact with neutral atoms in the very outer reaches of our atmosphere about 35,000 miles (56,000 kilometers) from the surface of the Earth. This extremely low-density region of our atmosphere, called the “exosphere” (shown as the blue fuzzy region around the Earth), extends beyond Earth’s protective magnetic field. The solar wind charged particles exchange electrons with our exosphere’s neutral particles, and the solar wind particles become neutral in the process. Now, they are no longer affected by Earth’s magnetic field and fly off in whatever direction they were going when they became neutral. Because some of these particles happen to be traveling in the direction of the IBEX spacecraft and its sensors, IBEX can detect them. Just like our heliosphere boundary, our magnetosphere boundary does not give off light that we can detect, so we must use particle sensors like those of IBEX to study regions like this. IBEX detected ENAs from this process in March and April 2009.</a:t>
            </a:r>
          </a:p>
          <a:p>
            <a:endParaRPr lang="en-US" dirty="0" smtClean="0">
              <a:latin typeface="55 Helvetica Roman" charset="0"/>
            </a:endParaRPr>
          </a:p>
          <a:p>
            <a:r>
              <a:rPr lang="en-US" dirty="0" smtClean="0">
                <a:latin typeface="55 Helvetica Roman" charset="0"/>
              </a:rPr>
              <a:t>All planets with magnetic fields have magnetospheres, and the solar wind blows them into a wind-sock-shape with the tail pointing away from the Sun. Similarly, our Solar System’s heliosphere is believed to be a similar structure, with the tail blowing away from the direction of travel of our Solar System.  The solar wind and interstellar medium strengths are variable, so the boundaries do move.  IBEX can help us understand our heliosphere as well as some of the processes occurring our Earth’s magnetosphere.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F99F3B4B-46AE-464E-A9B9-4A323CAC5054}" type="slidenum">
              <a:rPr lang="en-US" sz="1200">
                <a:solidFill>
                  <a:schemeClr val="tx1"/>
                </a:solidFill>
              </a:rPr>
              <a:pPr eaLnBrk="1" hangingPunct="1"/>
              <a:t>6</a:t>
            </a:fld>
            <a:endParaRPr lang="en-US" sz="1200" dirty="0">
              <a:solidFill>
                <a:schemeClr val="tx1"/>
              </a:solidFill>
            </a:endParaRPr>
          </a:p>
        </p:txBody>
      </p:sp>
      <p:sp>
        <p:nvSpPr>
          <p:cNvPr id="24579" name="Rectangle 1026"/>
          <p:cNvSpPr>
            <a:spLocks noGrp="1" noRot="1" noChangeAspect="1" noChangeArrowheads="1" noTextEdit="1"/>
          </p:cNvSpPr>
          <p:nvPr>
            <p:ph type="sldImg"/>
          </p:nvPr>
        </p:nvSpPr>
        <p:spPr>
          <a:ln/>
        </p:spPr>
      </p:sp>
      <p:sp>
        <p:nvSpPr>
          <p:cNvPr id="24580" name="Rectangle 1027"/>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endParaRPr lang="en-US" dirty="0" smtClean="0">
              <a:latin typeface="55 Helvetica Roman"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9BD54965-23F4-4C94-BB66-CB2A1B4FD7C7}" type="slidenum">
              <a:rPr lang="en-US" sz="1200">
                <a:solidFill>
                  <a:schemeClr val="tx1"/>
                </a:solidFill>
              </a:rPr>
              <a:pPr eaLnBrk="1" hangingPunct="1"/>
              <a:t>60</a:t>
            </a:fld>
            <a:endParaRPr lang="en-US" sz="1200" dirty="0">
              <a:solidFill>
                <a:schemeClr val="tx1"/>
              </a:solidFill>
            </a:endParaRPr>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en-US" dirty="0" smtClean="0">
                <a:latin typeface="55 Helvetica Roman" charset="0"/>
              </a:rPr>
              <a:t>As the solar wind streams outward from the Sun, the solar wind protons and electrons pile up along the outer boundary of Earth’s magnetosphere, called the “magnetopause”. These charged particles are shocked, heated, and slowed almost to a stop before getting diverted sideways. A few of those charged particles interact with neutral atoms in the very outer reaches of our atmosphere. The solar wind charged particles exchange electrons with our exosphere’s neutral particles, and the solar wind particles become neutral in the process (energetic neutral atoms, or ENAs). The area where the exosphere and solar wind interact most heavily produces the most ENAs. This new IBEX map shows the ENAs that are created due to interaction between the solar wind and Earth’s magnetosphere. The ENAs are created in greater numbers at the magnetosphere boundary in the direction pointing toward the Sun (to the right, well off the edge of this map) and thin out at locations away from this point. Earth is shown by the black/white circle to the left. The lines that curve around the Earth represent model magnetic field lines in the Earth's magnetosphere. Red and yellow colors in the map above show areas with the most ENAs; green and blue colors show areas with the least ENAs. These key observations were made in March and April 2009 when IBEX’s detectors could scan the region directly in front of the magnetopause.</a:t>
            </a:r>
          </a:p>
          <a:p>
            <a:endParaRPr lang="en-US" dirty="0" smtClean="0">
              <a:latin typeface="55 Helvetica Roman" charset="0"/>
            </a:endParaRPr>
          </a:p>
          <a:p>
            <a:endParaRPr lang="en-US" dirty="0" smtClean="0">
              <a:latin typeface="55 Helvetica Roman" charset="0"/>
            </a:endParaRPr>
          </a:p>
          <a:p>
            <a:r>
              <a:rPr lang="en-US" dirty="0" smtClean="0">
                <a:latin typeface="55 Helvetica Roman" charset="0"/>
              </a:rPr>
              <a:t>Explanation of labels in the image:</a:t>
            </a:r>
          </a:p>
          <a:p>
            <a:endParaRPr lang="en-US" dirty="0" smtClean="0">
              <a:latin typeface="55 Helvetica Roman" charset="0"/>
            </a:endParaRPr>
          </a:p>
          <a:p>
            <a:r>
              <a:rPr lang="en-US" dirty="0" smtClean="0">
                <a:latin typeface="55 Helvetica Roman" charset="0"/>
              </a:rPr>
              <a:t>IBEX-Hi (0.7</a:t>
            </a:r>
            <a:r>
              <a:rPr lang="en-US" baseline="0" dirty="0" smtClean="0">
                <a:latin typeface="55 Helvetica Roman" charset="0"/>
              </a:rPr>
              <a:t> – 6 keV) – IBEX-Hi data was used in the creation of this image in the energy range of 0.7 to 6 keV.</a:t>
            </a:r>
          </a:p>
          <a:p>
            <a:endParaRPr lang="en-US" baseline="0" dirty="0" smtClean="0">
              <a:latin typeface="55 Helvetica Roman" charset="0"/>
            </a:endParaRPr>
          </a:p>
          <a:p>
            <a:r>
              <a:rPr lang="en-US" baseline="0" dirty="0" smtClean="0">
                <a:latin typeface="55 Helvetica Roman" charset="0"/>
              </a:rPr>
              <a:t>2009-03-28, 04:54 – 15:54 UT – This data was taken on March 28, 2009 from 4:54 to 15:54 Universal Time (11:54 p.m. ET on March 27 to 10:54 a.m. ET on March 28, 2009)</a:t>
            </a:r>
          </a:p>
          <a:p>
            <a:endParaRPr lang="en-US" baseline="0" dirty="0" smtClean="0">
              <a:latin typeface="55 Helvetica Roman" charset="0"/>
            </a:endParaRPr>
          </a:p>
          <a:p>
            <a:r>
              <a:rPr lang="en-US" baseline="0" dirty="0" smtClean="0">
                <a:latin typeface="55 Helvetica Roman" charset="0"/>
              </a:rPr>
              <a:t>Counts in 96 spins per 6-deg-bin – The IBEX data was compiled from a swath of sky 6 degrees wide, which is the field of view of the IBEX sensors (the amount of sky that they can “see” at once), and the particle counts were added up in “bins” or chunks of 96 spins of the IBEX spacecraft (IBEX spins once in about 15 seconds, and 96 spins lasts about 24 minutes).</a:t>
            </a:r>
          </a:p>
          <a:p>
            <a:endParaRPr lang="en-US" baseline="0" dirty="0" smtClean="0">
              <a:latin typeface="55 Helvetica Roman" charset="0"/>
            </a:endParaRPr>
          </a:p>
          <a:p>
            <a:r>
              <a:rPr lang="en-US" baseline="0" dirty="0" smtClean="0">
                <a:latin typeface="55 Helvetica Roman" charset="0"/>
              </a:rPr>
              <a:t>The numbers next to the color bar on the right show the total particle counts for each color in the color bar.</a:t>
            </a:r>
          </a:p>
          <a:p>
            <a:endParaRPr lang="en-US" baseline="0" dirty="0" smtClean="0">
              <a:latin typeface="55 Helvetica Roman" charset="0"/>
            </a:endParaRPr>
          </a:p>
          <a:p>
            <a:r>
              <a:rPr lang="en-US" baseline="0" dirty="0" smtClean="0">
                <a:latin typeface="55 Helvetica Roman" charset="0"/>
              </a:rPr>
              <a:t>Z [Re] is the distance, in units of Earth radii, either north of the Earth’s north pole (the positive numbers) or south of the south pole (the negative numbers).</a:t>
            </a:r>
          </a:p>
          <a:p>
            <a:endParaRPr lang="en-US" baseline="0" dirty="0" smtClean="0">
              <a:latin typeface="55 Helvetica Roman" charset="0"/>
            </a:endParaRPr>
          </a:p>
          <a:p>
            <a:r>
              <a:rPr lang="en-US" baseline="0" dirty="0" smtClean="0">
                <a:latin typeface="55 Helvetica Roman" charset="0"/>
              </a:rPr>
              <a:t>X [Re] is the distance, in units of Earth radii, in front of the Earth toward the Sun.</a:t>
            </a:r>
            <a:endParaRPr lang="en-US" dirty="0" smtClean="0">
              <a:latin typeface="55 Helvetica Roman"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852D40EF-74E4-4056-B471-875958866914}" type="slidenum">
              <a:rPr lang="en-US" sz="1200">
                <a:solidFill>
                  <a:schemeClr val="tx1"/>
                </a:solidFill>
              </a:rPr>
              <a:pPr eaLnBrk="1" hangingPunct="1"/>
              <a:t>61</a:t>
            </a:fld>
            <a:endParaRPr lang="en-US" sz="1200" dirty="0">
              <a:solidFill>
                <a:schemeClr val="tx1"/>
              </a:solidFill>
            </a:endParaRPr>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en-US" dirty="0" smtClean="0">
                <a:latin typeface="55 Helvetica Roman" charset="0"/>
              </a:rPr>
              <a:t>This image is a composite image of the plasma sheet in the Earth's magnetotail. Earth is shown by the black/white circle in the middle. The curved lines represent model magnetic field lines in the Earth's magnetosphere. The Sun is toward the left, well off the edge of the image. The red and yellow colors show the regions of the magnetosphere emitting the most energetic neutral atoms (ENAs), and the green, blue, and purple colors show the regions emitting fewer ENAs. This image represents the ENAs collected by IBEX from October 27 to 29, 2009. The line next to FOV in the lower right corner shows the width of IBEX's field of view at any one time. It is important to note that this ENA image is not a snapshot, but was built up by IBEX with the ENAs detected and averaged over about two days.</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7B8C5278-1D4D-45A2-A129-DC6B1E688651}" type="slidenum">
              <a:rPr lang="en-US" sz="1200">
                <a:solidFill>
                  <a:schemeClr val="tx1"/>
                </a:solidFill>
              </a:rPr>
              <a:pPr eaLnBrk="1" hangingPunct="1"/>
              <a:t>62</a:t>
            </a:fld>
            <a:endParaRPr lang="en-US" sz="1200" dirty="0">
              <a:solidFill>
                <a:schemeClr val="tx1"/>
              </a:solidFill>
            </a:endParaRPr>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en-US" dirty="0" smtClean="0">
                <a:latin typeface="55 Helvetica Roman" charset="0"/>
              </a:rPr>
              <a:t>This image is a composite image of the plasma sheet in the Earth's magnetotail. Earth is shown by the black/white circle in the middle. The curved lines represent model magnetic field lines in the Earth's magnetosphere. The Sun is toward the left, well off the edge of the image. The red and yellow colors show the regions of the magnetosphere emitting the most energetic neutral atoms (ENAs), and the green, blue, and purple colors show the regions emitting fewer ENAs. This image represents the ENAs collected by IBEX in Orbit 52, from November 5 through 7, 2009. The line next to FOV in the lower right corner shows the width of IBEX's field of view at any one time. It is important to note that this ENA image is not a snapshot, but was built up by IBEX with the ENAs detected and averaged over about two days.</a:t>
            </a:r>
          </a:p>
          <a:p>
            <a:endParaRPr lang="en-US" dirty="0" smtClean="0">
              <a:latin typeface="55 Helvetica Roman" charset="0"/>
            </a:endParaRPr>
          </a:p>
          <a:p>
            <a:r>
              <a:rPr lang="en-US" dirty="0" smtClean="0">
                <a:latin typeface="55 Helvetica Roman" charset="0"/>
              </a:rPr>
              <a:t>Notice there are more ENAs that can be seen in the most distant part of the plasma sheet to the far right, and fewer ENAs are seen in the nearer plasma sheet region, as compared to the image on Slide 60. Such a brightening would be consistent with dynamic changes in the magnetotail (it is recommended that the viewer toggle back and forth between the slides to see the differences). Scientists know these changes occur frequently.  There are several possibilities to explain the variation in ENAs in the distant plasma sheet. A closer look at the various images produced by multiple IBEX orbits has revealed what appears to have been a piece of the plasma sheet being bitten off and ejected down the tail. This is called a "magnetic disconnection", a dynamic event where the magnetic fields "reconnect" across the plasma sheet. Imagine the magnetosphere as a long balloon used for "tying" animal shapes. If you squeeze the balloon with your hands, the squeezing pressure forces the air into another segment of the balloon. Similarly, the solar wind sometimes increases the pressure around the magnetosphere, resulting in a portion of the plasma sheet being pinched away from the rest and forced down the magnetotail - just like squeezing forces air to move away from the pinched part of the balloon. This ejected material is called a "plasmoid". Scientists have never been able to see a magnetic disconnection event in any actual images, so the IBEX team is excited that IBEX may very well have spotted one for the first time.</a:t>
            </a:r>
            <a:br>
              <a:rPr lang="en-US" dirty="0" smtClean="0">
                <a:latin typeface="55 Helvetica Roman" charset="0"/>
              </a:rPr>
            </a:br>
            <a:endParaRPr lang="en-US" dirty="0" smtClean="0">
              <a:latin typeface="55 Helvetica Roman" charset="0"/>
            </a:endParaRPr>
          </a:p>
          <a:p>
            <a:r>
              <a:rPr lang="en-US" dirty="0" smtClean="0">
                <a:latin typeface="55 Helvetica Roman" charset="0"/>
              </a:rPr>
              <a:t>Another possibility that the team is considering is an increase in solar wind pressure that would squeeze the magnetotail and cause it to heat up. This process would also create more ENAs in the plasma sheet in a similar pattern to what IBEX has seen.</a:t>
            </a:r>
          </a:p>
          <a:p>
            <a:endParaRPr lang="en-US" dirty="0" smtClean="0">
              <a:latin typeface="55 Helvetica Roman" charset="0"/>
            </a:endParaRPr>
          </a:p>
          <a:p>
            <a:r>
              <a:rPr lang="en-US" dirty="0" smtClean="0">
                <a:latin typeface="55 Helvetica Roman" charset="0"/>
              </a:rPr>
              <a:t>A third hypothesis is that plasma may have been forced toward Earth, coming inward from farther away in the magnetotail. The evidence for this, though, is not as strong based on the conditions in and around the magnetosphere at the time of these observations.</a:t>
            </a:r>
          </a:p>
          <a:p>
            <a:endParaRPr lang="en-US" dirty="0" smtClean="0">
              <a:latin typeface="55 Helvetica Roman"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38809D17-65E3-4BCF-8D0B-72E58F0A9A59}" type="slidenum">
              <a:rPr lang="en-US" sz="1200">
                <a:solidFill>
                  <a:schemeClr val="tx1"/>
                </a:solidFill>
              </a:rPr>
              <a:pPr eaLnBrk="1" hangingPunct="1"/>
              <a:t>63</a:t>
            </a:fld>
            <a:endParaRPr lang="en-US" sz="1200" dirty="0">
              <a:solidFill>
                <a:schemeClr val="tx1"/>
              </a:solidFill>
            </a:endParaRPr>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55 Helvetica Roman" charset="0"/>
              </a:rPr>
              <a:t>Over the course of 11 years, the Sun’s magnetic activity level increases gradually and peaks.  The peak is called “solar maximum”.  At solar maximum, the number and frequency of solar activity in the form of flares, prominences, and sunspots is generally at its highest.  The magnetic activity of the Sun decreases gradually to a point called “solar minimum”, when there are fewer (and sometimes no) sunspots and little solar flare or prominence activity.  We have exited an extended solar minimum.  The next solar maximum is predicted to occur in the next few years.</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02F6FFD0-D04F-49ED-84F7-8423E3C0222B}" type="slidenum">
              <a:rPr lang="en-US" sz="1200">
                <a:solidFill>
                  <a:schemeClr val="tx1"/>
                </a:solidFill>
              </a:rPr>
              <a:pPr eaLnBrk="1" hangingPunct="1"/>
              <a:t>64</a:t>
            </a:fld>
            <a:endParaRPr lang="en-US" sz="1200" dirty="0">
              <a:solidFill>
                <a:schemeClr val="tx1"/>
              </a:solidFill>
            </a:endParaRPr>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55 Helvetica Roman" charset="0"/>
              </a:rPr>
              <a:t>(this slide intentionally left mostly blank)</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99D6FC79-CEB2-45EE-9DF0-78A3D21B60A4}" type="slidenum">
              <a:rPr lang="en-US" sz="1200">
                <a:solidFill>
                  <a:schemeClr val="tx1"/>
                </a:solidFill>
              </a:rPr>
              <a:pPr eaLnBrk="1" hangingPunct="1"/>
              <a:t>65</a:t>
            </a:fld>
            <a:endParaRPr lang="en-US" sz="1200" dirty="0">
              <a:solidFill>
                <a:schemeClr val="tx1"/>
              </a:solidFill>
            </a:endParaRPr>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solidFill>
                  <a:srgbClr val="000000"/>
                </a:solidFill>
                <a:latin typeface="Times New Roman" pitchFamily="18" charset="0"/>
              </a:rPr>
              <a:t>The “Achieving Orbit” activity is available for download from the IBEX website: http://www.ibex.swri.edu/planetaria/index.shtml.</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74E7F237-3757-40A9-A9C7-4095DB112595}" type="slidenum">
              <a:rPr lang="en-US" sz="1200">
                <a:solidFill>
                  <a:schemeClr val="tx1"/>
                </a:solidFill>
              </a:rPr>
              <a:pPr eaLnBrk="1" hangingPunct="1"/>
              <a:t>66</a:t>
            </a:fld>
            <a:endParaRPr lang="en-US" sz="1200" dirty="0">
              <a:solidFill>
                <a:schemeClr val="tx1"/>
              </a:solidFill>
            </a:endParaRPr>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solidFill>
                  <a:srgbClr val="000000"/>
                </a:solidFill>
                <a:latin typeface="Times New Roman" pitchFamily="18" charset="0"/>
              </a:rPr>
              <a:t>The “Particle Detection” activity is available for download from the IBEX website: http://www.ibex.swri.edu/planetaria/index.shtml.</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51490DB3-3F2B-4097-922E-FA6220A3328D}" type="slidenum">
              <a:rPr lang="en-US" sz="1200">
                <a:solidFill>
                  <a:schemeClr val="tx1"/>
                </a:solidFill>
              </a:rPr>
              <a:pPr eaLnBrk="1" hangingPunct="1"/>
              <a:t>67</a:t>
            </a:fld>
            <a:endParaRPr lang="en-US" sz="1200" dirty="0">
              <a:solidFill>
                <a:schemeClr val="tx1"/>
              </a:solidFill>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solidFill>
                  <a:srgbClr val="000000"/>
                </a:solidFill>
                <a:latin typeface="Times New Roman" pitchFamily="18" charset="0"/>
              </a:rPr>
              <a:t>“The Heliosphere” lithograph is available for download in English and in Spanish from the IBEX website: http://www.ibex.swri.edu/planetaria/index.shtml.</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5106C32E-BD78-4A81-80D2-D7153F994056}" type="slidenum">
              <a:rPr lang="en-US" sz="1200">
                <a:solidFill>
                  <a:schemeClr val="tx1"/>
                </a:solidFill>
              </a:rPr>
              <a:pPr eaLnBrk="1" hangingPunct="1"/>
              <a:t>68</a:t>
            </a:fld>
            <a:endParaRPr lang="en-US" sz="1200" dirty="0">
              <a:solidFill>
                <a:schemeClr val="tx1"/>
              </a:solidFill>
            </a:endParaRPr>
          </a:p>
        </p:txBody>
      </p:sp>
      <p:sp>
        <p:nvSpPr>
          <p:cNvPr id="151555" name="Rectangle 1026"/>
          <p:cNvSpPr>
            <a:spLocks noGrp="1" noRot="1" noChangeAspect="1" noChangeArrowheads="1" noTextEdit="1"/>
          </p:cNvSpPr>
          <p:nvPr>
            <p:ph type="sldImg"/>
          </p:nvPr>
        </p:nvSpPr>
        <p:spPr>
          <a:ln/>
        </p:spPr>
      </p:sp>
      <p:sp>
        <p:nvSpPr>
          <p:cNvPr id="151556" name="Rectangle 1027"/>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55 Helvetica Roman" charset="0"/>
              </a:rPr>
              <a:t>“Four of the States of Matter” and “Mystery Matter” are available for download from the IBEX website: http://www.ibex.swri.edu/planetaria/index.shtml.</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EA06710A-0C25-42B0-883F-87FB1B381A38}" type="slidenum">
              <a:rPr lang="en-US" sz="1200">
                <a:solidFill>
                  <a:schemeClr val="tx1"/>
                </a:solidFill>
              </a:rPr>
              <a:pPr eaLnBrk="1" hangingPunct="1"/>
              <a:t>69</a:t>
            </a:fld>
            <a:endParaRPr lang="en-US" sz="1200" dirty="0">
              <a:solidFill>
                <a:schemeClr val="tx1"/>
              </a:solidFill>
            </a:endParaRPr>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sz="1400" dirty="0" smtClean="0">
                <a:solidFill>
                  <a:srgbClr val="000000"/>
                </a:solidFill>
                <a:latin typeface="55 Helvetica Roman" charset="0"/>
              </a:rPr>
              <a:t>The “Postcards from Space” lesson plan and postcard are available for download from the IBEX website: http://www.ibex.swri.edu/planetaria/index.shtml.</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026C7942-525E-42BD-95B6-480E0141E34D}" type="slidenum">
              <a:rPr lang="en-US" sz="1200">
                <a:solidFill>
                  <a:schemeClr val="tx1"/>
                </a:solidFill>
              </a:rPr>
              <a:pPr eaLnBrk="1" hangingPunct="1"/>
              <a:t>7</a:t>
            </a:fld>
            <a:endParaRPr lang="en-US" sz="1200" dirty="0">
              <a:solidFill>
                <a:schemeClr val="tx1"/>
              </a:solidFill>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Palatino" pitchFamily="-112" charset="0"/>
              </a:rPr>
              <a:t>Particles from the Sun (the </a:t>
            </a:r>
            <a:r>
              <a:rPr lang="en-US" b="1" dirty="0" smtClean="0">
                <a:latin typeface="Palatino" pitchFamily="-112" charset="0"/>
              </a:rPr>
              <a:t>solar wind)</a:t>
            </a:r>
            <a:r>
              <a:rPr lang="en-US" dirty="0" smtClean="0">
                <a:latin typeface="Palatino" pitchFamily="-112" charset="0"/>
              </a:rPr>
              <a:t> stream outward and carve out a protective bubble (the </a:t>
            </a:r>
            <a:r>
              <a:rPr lang="en-US" b="1" dirty="0" smtClean="0">
                <a:latin typeface="Palatino" pitchFamily="-112" charset="0"/>
              </a:rPr>
              <a:t>heliosphere</a:t>
            </a:r>
            <a:r>
              <a:rPr lang="en-US" dirty="0" smtClean="0">
                <a:latin typeface="Palatino" pitchFamily="-112" charset="0"/>
              </a:rPr>
              <a:t>) in the material between the stars (the </a:t>
            </a:r>
            <a:r>
              <a:rPr lang="en-US" b="1" dirty="0" smtClean="0">
                <a:latin typeface="Palatino" pitchFamily="-112" charset="0"/>
              </a:rPr>
              <a:t>interstellar medium</a:t>
            </a:r>
            <a:r>
              <a:rPr lang="en-US" dirty="0" smtClean="0">
                <a:latin typeface="Palatino" pitchFamily="-112" charset="0"/>
              </a:rPr>
              <a:t> (ISM)). The edge of this bubble is called the </a:t>
            </a:r>
            <a:r>
              <a:rPr lang="en-US" b="1" dirty="0" smtClean="0">
                <a:latin typeface="Palatino" pitchFamily="-112" charset="0"/>
              </a:rPr>
              <a:t>heliopause</a:t>
            </a:r>
            <a:r>
              <a:rPr lang="en-US" dirty="0" smtClean="0">
                <a:latin typeface="Palatino" pitchFamily="-112" charset="0"/>
              </a:rPr>
              <a:t>; the </a:t>
            </a:r>
            <a:r>
              <a:rPr lang="en-US" b="1" dirty="0" smtClean="0">
                <a:latin typeface="Palatino" pitchFamily="-112" charset="0"/>
              </a:rPr>
              <a:t>heliopause</a:t>
            </a:r>
            <a:r>
              <a:rPr lang="en-US" dirty="0" smtClean="0">
                <a:latin typeface="Palatino" pitchFamily="-112" charset="0"/>
              </a:rPr>
              <a:t> is the boundary of our Solar System, past which no more solar wind material can flow.  The interactions between the solar wind particles and ISM particles create </a:t>
            </a:r>
            <a:r>
              <a:rPr lang="en-US" b="1" dirty="0" smtClean="0">
                <a:latin typeface="Palatino" pitchFamily="-112" charset="0"/>
              </a:rPr>
              <a:t>energetic neutral atoms</a:t>
            </a:r>
            <a:r>
              <a:rPr lang="en-US" dirty="0" smtClean="0">
                <a:latin typeface="Palatino" pitchFamily="-112" charset="0"/>
              </a:rPr>
              <a:t> (ENAs), which are particles with no charge that move very quickly.  IBEX collects some of the ENAs which happen to stream inward toward Earth. The mass, direction of travel, and energy of these particles provide information about the Solar System’s boundary.</a:t>
            </a:r>
          </a:p>
          <a:p>
            <a:pPr eaLnBrk="1" hangingPunct="1"/>
            <a:endParaRPr lang="en-US" dirty="0" smtClean="0">
              <a:latin typeface="55 Helvetica Roman"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91A5116B-FF19-4B29-AEB7-55150E7694D3}" type="slidenum">
              <a:rPr lang="en-US" sz="1200">
                <a:solidFill>
                  <a:schemeClr val="tx1"/>
                </a:solidFill>
              </a:rPr>
              <a:pPr eaLnBrk="1" hangingPunct="1"/>
              <a:t>70</a:t>
            </a:fld>
            <a:endParaRPr lang="en-US" sz="1200" dirty="0">
              <a:solidFill>
                <a:schemeClr val="tx1"/>
              </a:solidFill>
            </a:endParaRPr>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sz="1400" dirty="0" smtClean="0">
                <a:solidFill>
                  <a:srgbClr val="000000"/>
                </a:solidFill>
                <a:latin typeface="55 Helvetica Roman" charset="0"/>
              </a:rPr>
              <a:t>Posters and lithographs are available for download from the IBEX website: http://www.ibex.swri.edu/planetaria/index.shtml.</a:t>
            </a:r>
          </a:p>
          <a:p>
            <a:pPr eaLnBrk="1" hangingPunct="1"/>
            <a:endParaRPr lang="en-US" sz="1400" dirty="0" smtClean="0">
              <a:solidFill>
                <a:srgbClr val="000000"/>
              </a:solidFill>
              <a:latin typeface="55 Helvetica Roman" charset="0"/>
            </a:endParaRPr>
          </a:p>
          <a:p>
            <a:pPr eaLnBrk="1" hangingPunct="1"/>
            <a:r>
              <a:rPr lang="en-US" sz="1400" dirty="0" smtClean="0">
                <a:solidFill>
                  <a:srgbClr val="000000"/>
                </a:solidFill>
                <a:latin typeface="55 Helvetica Roman" charset="0"/>
              </a:rPr>
              <a:t>Information about the “IBEX: Search for the Edge of the Solar System” planetarium show is available at http://www.ibex.swri.edu/planetaria/ibexshow.shtml.</a:t>
            </a:r>
          </a:p>
          <a:p>
            <a:pPr eaLnBrk="1" hangingPunct="1"/>
            <a:endParaRPr lang="en-US" sz="1400" dirty="0" smtClean="0">
              <a:solidFill>
                <a:srgbClr val="000000"/>
              </a:solidFill>
              <a:latin typeface="55 Helvetica Roman" charset="0"/>
            </a:endParaRPr>
          </a:p>
          <a:p>
            <a:pPr eaLnBrk="1" hangingPunct="1"/>
            <a:r>
              <a:rPr lang="en-US" sz="1400" dirty="0" smtClean="0">
                <a:solidFill>
                  <a:srgbClr val="000000"/>
                </a:solidFill>
                <a:latin typeface="55 Helvetica Roman" charset="0"/>
              </a:rPr>
              <a:t>The Games and Activities page on the IBEX website is available at http://www.ibex.swri.edu/games/index.shtml. </a:t>
            </a:r>
          </a:p>
          <a:p>
            <a:pPr eaLnBrk="1" hangingPunct="1"/>
            <a:endParaRPr lang="en-US" sz="1400" dirty="0" smtClean="0">
              <a:solidFill>
                <a:srgbClr val="000000"/>
              </a:solidFill>
              <a:latin typeface="55 Helvetica Roman"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96A84151-3551-4A30-AD6A-E896D8E65EB9}" type="slidenum">
              <a:rPr lang="en-US" sz="1200">
                <a:solidFill>
                  <a:schemeClr val="tx1"/>
                </a:solidFill>
              </a:rPr>
              <a:pPr eaLnBrk="1" hangingPunct="1"/>
              <a:t>71</a:t>
            </a:fld>
            <a:endParaRPr lang="en-US" sz="1200" dirty="0">
              <a:solidFill>
                <a:schemeClr val="tx1"/>
              </a:solidFill>
            </a:endParaRPr>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55 Helvetica Roman" charset="0"/>
              </a:rPr>
              <a:t>NASA Portal Page web address: http://www.nasa.gov/ibex</a:t>
            </a:r>
          </a:p>
          <a:p>
            <a:pPr eaLnBrk="1" hangingPunct="1"/>
            <a:endParaRPr lang="en-US" dirty="0" smtClean="0">
              <a:latin typeface="55 Helvetica Roman" charset="0"/>
            </a:endParaRPr>
          </a:p>
          <a:p>
            <a:pPr eaLnBrk="1" hangingPunct="1"/>
            <a:r>
              <a:rPr lang="en-US" dirty="0" smtClean="0">
                <a:latin typeface="55 Helvetica Roman" charset="0"/>
              </a:rPr>
              <a:t>IBEX Mission Site web address:  http://www.ibex.swri.edu</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E2135C44-6DB0-4C3D-9700-C34B5E66480C}" type="slidenum">
              <a:rPr lang="en-US" sz="1200">
                <a:solidFill>
                  <a:schemeClr val="tx1"/>
                </a:solidFill>
              </a:rPr>
              <a:pPr eaLnBrk="1" hangingPunct="1"/>
              <a:t>72</a:t>
            </a:fld>
            <a:endParaRPr lang="en-US" sz="1200" dirty="0">
              <a:solidFill>
                <a:schemeClr val="tx1"/>
              </a:solidFill>
            </a:endParaRPr>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55 Helvetica Roman" charset="0"/>
              </a:rPr>
              <a:t>NASA Presentation Sign-Off Page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3B037873-D60B-4B4B-91AA-D7052D796C74}" type="slidenum">
              <a:rPr lang="en-US" sz="1200">
                <a:solidFill>
                  <a:schemeClr val="tx1"/>
                </a:solidFill>
              </a:rPr>
              <a:pPr eaLnBrk="1" hangingPunct="1"/>
              <a:t>8</a:t>
            </a:fld>
            <a:endParaRPr lang="en-US" sz="1200" dirty="0">
              <a:solidFill>
                <a:schemeClr val="tx1"/>
              </a:solidFill>
            </a:endParaRPr>
          </a:p>
        </p:txBody>
      </p:sp>
      <p:sp>
        <p:nvSpPr>
          <p:cNvPr id="28675" name="Rectangle 1026"/>
          <p:cNvSpPr>
            <a:spLocks noGrp="1" noRot="1" noChangeAspect="1" noChangeArrowheads="1" noTextEdit="1"/>
          </p:cNvSpPr>
          <p:nvPr>
            <p:ph type="sldImg"/>
          </p:nvPr>
        </p:nvSpPr>
        <p:spPr>
          <a:ln/>
        </p:spPr>
      </p:sp>
      <p:sp>
        <p:nvSpPr>
          <p:cNvPr id="28676" name="Rectangle 1027"/>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dirty="0" smtClean="0">
                <a:latin typeface="55 Helvetica Roman" charset="0"/>
              </a:rPr>
              <a:t>(this slide intentionally left mostly blank)</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939800" eaLnBrk="0" hangingPunct="0">
              <a:defRPr sz="900">
                <a:solidFill>
                  <a:srgbClr val="666666"/>
                </a:solidFill>
                <a:latin typeface="55 Helvetica Roman" charset="0"/>
                <a:cs typeface="Arial" pitchFamily="34" charset="0"/>
              </a:defRPr>
            </a:lvl1pPr>
            <a:lvl2pPr marL="37931725" indent="-37474525" defTabSz="939800"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4DBD91E9-69AA-475D-B117-BD0EA5FA0D12}" type="slidenum">
              <a:rPr lang="en-US" sz="1200">
                <a:solidFill>
                  <a:schemeClr val="tx1"/>
                </a:solidFill>
              </a:rPr>
              <a:pPr eaLnBrk="1" hangingPunct="1"/>
              <a:t>9</a:t>
            </a:fld>
            <a:endParaRPr lang="en-US" sz="1200" dirty="0">
              <a:solidFill>
                <a:schemeClr val="tx1"/>
              </a:solidFill>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endParaRPr lang="en-US" dirty="0" smtClean="0">
              <a:solidFill>
                <a:srgbClr val="000000"/>
              </a:solidFill>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84994" name="Rectangle 2"/>
          <p:cNvSpPr>
            <a:spLocks noGrp="1" noChangeArrowheads="1"/>
          </p:cNvSpPr>
          <p:nvPr>
            <p:ph type="ctrTitle"/>
          </p:nvPr>
        </p:nvSpPr>
        <p:spPr>
          <a:xfrm>
            <a:off x="503238" y="1727200"/>
            <a:ext cx="9051925" cy="1320800"/>
          </a:xfrm>
        </p:spPr>
        <p:txBody>
          <a:bodyPr/>
          <a:lstStyle>
            <a:lvl1pPr>
              <a:defRPr sz="4000"/>
            </a:lvl1pPr>
          </a:lstStyle>
          <a:p>
            <a:r>
              <a:rPr lang="en-US"/>
              <a:t>Click to edit Master title style</a:t>
            </a:r>
          </a:p>
        </p:txBody>
      </p:sp>
      <p:sp>
        <p:nvSpPr>
          <p:cNvPr id="84995" name="Rectangle 3"/>
          <p:cNvSpPr>
            <a:spLocks noGrp="1" noChangeArrowheads="1"/>
          </p:cNvSpPr>
          <p:nvPr>
            <p:ph type="subTitle" idx="1"/>
          </p:nvPr>
        </p:nvSpPr>
        <p:spPr>
          <a:xfrm>
            <a:off x="503238" y="3022600"/>
            <a:ext cx="6754812" cy="588963"/>
          </a:xfrm>
        </p:spPr>
        <p:txBody>
          <a:bodyPr/>
          <a:lstStyle>
            <a:lvl1pPr marL="0" indent="0">
              <a:buFont typeface="AGaramond RegularSC" pitchFamily="1" charset="0"/>
              <a:buNone/>
              <a:defRPr>
                <a:solidFill>
                  <a:srgbClr val="79797C"/>
                </a:solidFill>
              </a:defRPr>
            </a:lvl1pPr>
          </a:lstStyle>
          <a:p>
            <a:r>
              <a:rPr lang="en-US"/>
              <a:t>Click to edit Master subtitle style</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63161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dirty="0"/>
              <a:t>IBEX: Interstellar Boundary Explorer -  An Electronic Resource for Educators</a:t>
            </a:r>
          </a:p>
        </p:txBody>
      </p:sp>
      <p:sp>
        <p:nvSpPr>
          <p:cNvPr id="5" name="Rectangle 6"/>
          <p:cNvSpPr>
            <a:spLocks noGrp="1" noChangeArrowheads="1"/>
          </p:cNvSpPr>
          <p:nvPr>
            <p:ph type="sldNum" sz="quarter" idx="11"/>
          </p:nvPr>
        </p:nvSpPr>
        <p:spPr>
          <a:ln/>
        </p:spPr>
        <p:txBody>
          <a:bodyPr/>
          <a:lstStyle>
            <a:lvl1pPr>
              <a:defRPr/>
            </a:lvl1pPr>
          </a:lstStyle>
          <a:p>
            <a:fld id="{6F60F945-942B-4565-B0AD-4731670F1D35}" type="slidenum">
              <a:rPr lang="en-US"/>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55920945"/>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56475" y="1295400"/>
            <a:ext cx="2282825" cy="4835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3238" y="1295400"/>
            <a:ext cx="6700837" cy="4835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dirty="0"/>
              <a:t>IBEX: Interstellar Boundary Explorer -  An Electronic Resource for Educators</a:t>
            </a:r>
          </a:p>
        </p:txBody>
      </p:sp>
      <p:sp>
        <p:nvSpPr>
          <p:cNvPr id="5" name="Rectangle 6"/>
          <p:cNvSpPr>
            <a:spLocks noGrp="1" noChangeArrowheads="1"/>
          </p:cNvSpPr>
          <p:nvPr>
            <p:ph type="sldNum" sz="quarter" idx="11"/>
          </p:nvPr>
        </p:nvSpPr>
        <p:spPr>
          <a:ln/>
        </p:spPr>
        <p:txBody>
          <a:bodyPr/>
          <a:lstStyle>
            <a:lvl1pPr>
              <a:defRPr/>
            </a:lvl1pPr>
          </a:lstStyle>
          <a:p>
            <a:fld id="{EBFAE29D-3A7C-481A-844D-ADD347138185}" type="slidenum">
              <a:rPr lang="en-US"/>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29475842"/>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dirty="0"/>
              <a:t>IBEX: Interstellar Boundary Explorer -  An Electronic Resource for Educators</a:t>
            </a:r>
          </a:p>
        </p:txBody>
      </p:sp>
      <p:sp>
        <p:nvSpPr>
          <p:cNvPr id="5" name="Rectangle 6"/>
          <p:cNvSpPr>
            <a:spLocks noGrp="1" noChangeArrowheads="1"/>
          </p:cNvSpPr>
          <p:nvPr>
            <p:ph type="sldNum" sz="quarter" idx="11"/>
          </p:nvPr>
        </p:nvSpPr>
        <p:spPr>
          <a:ln/>
        </p:spPr>
        <p:txBody>
          <a:bodyPr/>
          <a:lstStyle>
            <a:lvl1pPr>
              <a:defRPr/>
            </a:lvl1pPr>
          </a:lstStyle>
          <a:p>
            <a:fld id="{6D28DDCB-C32E-4239-9466-361544D9B86A}" type="slidenum">
              <a:rPr lang="en-US"/>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63484907"/>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38" y="4994275"/>
            <a:ext cx="8548687" cy="1544638"/>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5338" y="3294063"/>
            <a:ext cx="8548687" cy="170021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en-US" dirty="0"/>
              <a:t>IBEX: Interstellar Boundary Explorer -  An Electronic Resource for Educators</a:t>
            </a:r>
          </a:p>
        </p:txBody>
      </p:sp>
      <p:sp>
        <p:nvSpPr>
          <p:cNvPr id="5" name="Rectangle 6"/>
          <p:cNvSpPr>
            <a:spLocks noGrp="1" noChangeArrowheads="1"/>
          </p:cNvSpPr>
          <p:nvPr>
            <p:ph type="sldNum" sz="quarter" idx="11"/>
          </p:nvPr>
        </p:nvSpPr>
        <p:spPr>
          <a:ln/>
        </p:spPr>
        <p:txBody>
          <a:bodyPr/>
          <a:lstStyle>
            <a:lvl1pPr>
              <a:defRPr/>
            </a:lvl1pPr>
          </a:lstStyle>
          <a:p>
            <a:fld id="{E093010D-6079-4C22-93F0-9CEC04D1CABD}" type="slidenum">
              <a:rPr lang="en-US"/>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2146051"/>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3238" y="2244725"/>
            <a:ext cx="4491037"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46675" y="2244725"/>
            <a:ext cx="449262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r>
              <a:rPr lang="en-US" dirty="0"/>
              <a:t>IBEX: Interstellar Boundary Explorer -  An Electronic Resource for Educators</a:t>
            </a:r>
          </a:p>
        </p:txBody>
      </p:sp>
      <p:sp>
        <p:nvSpPr>
          <p:cNvPr id="6" name="Rectangle 6"/>
          <p:cNvSpPr>
            <a:spLocks noGrp="1" noChangeArrowheads="1"/>
          </p:cNvSpPr>
          <p:nvPr>
            <p:ph type="sldNum" sz="quarter" idx="11"/>
          </p:nvPr>
        </p:nvSpPr>
        <p:spPr>
          <a:ln/>
        </p:spPr>
        <p:txBody>
          <a:bodyPr/>
          <a:lstStyle>
            <a:lvl1pPr>
              <a:defRPr/>
            </a:lvl1pPr>
          </a:lstStyle>
          <a:p>
            <a:fld id="{A9F44591-91AD-4093-946F-898B61D1DACA}" type="slidenum">
              <a:rPr lang="en-US"/>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10651596"/>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3238" y="311150"/>
            <a:ext cx="9051925" cy="12954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3238" y="1739900"/>
            <a:ext cx="4443412" cy="7254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3238" y="2465388"/>
            <a:ext cx="4443412" cy="4478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10163" y="1739900"/>
            <a:ext cx="4445000" cy="7254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10163" y="2465388"/>
            <a:ext cx="4445000" cy="4478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dirty="0"/>
              <a:t>IBEX: Interstellar Boundary Explorer -  An Electronic Resource for Educators</a:t>
            </a:r>
          </a:p>
        </p:txBody>
      </p:sp>
      <p:sp>
        <p:nvSpPr>
          <p:cNvPr id="8" name="Rectangle 6"/>
          <p:cNvSpPr>
            <a:spLocks noGrp="1" noChangeArrowheads="1"/>
          </p:cNvSpPr>
          <p:nvPr>
            <p:ph type="sldNum" sz="quarter" idx="11"/>
          </p:nvPr>
        </p:nvSpPr>
        <p:spPr>
          <a:ln/>
        </p:spPr>
        <p:txBody>
          <a:bodyPr/>
          <a:lstStyle>
            <a:lvl1pPr>
              <a:defRPr/>
            </a:lvl1pPr>
          </a:lstStyle>
          <a:p>
            <a:fld id="{B7B7F108-19A3-443E-853F-F22C5F6E27EE}" type="slidenum">
              <a:rPr lang="en-US"/>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0528596"/>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a:ln/>
        </p:spPr>
        <p:txBody>
          <a:bodyPr/>
          <a:lstStyle>
            <a:lvl1pPr>
              <a:defRPr/>
            </a:lvl1pPr>
          </a:lstStyle>
          <a:p>
            <a:pPr>
              <a:defRPr/>
            </a:pPr>
            <a:r>
              <a:rPr lang="en-US" dirty="0"/>
              <a:t>IBEX: Interstellar Boundary Explorer -  An Electronic Resource for Educators</a:t>
            </a:r>
          </a:p>
        </p:txBody>
      </p:sp>
      <p:sp>
        <p:nvSpPr>
          <p:cNvPr id="4" name="Rectangle 6"/>
          <p:cNvSpPr>
            <a:spLocks noGrp="1" noChangeArrowheads="1"/>
          </p:cNvSpPr>
          <p:nvPr>
            <p:ph type="sldNum" sz="quarter" idx="11"/>
          </p:nvPr>
        </p:nvSpPr>
        <p:spPr>
          <a:ln/>
        </p:spPr>
        <p:txBody>
          <a:bodyPr/>
          <a:lstStyle>
            <a:lvl1pPr>
              <a:defRPr/>
            </a:lvl1pPr>
          </a:lstStyle>
          <a:p>
            <a:fld id="{DC52B4DC-A934-4CC7-906C-429EAEF7EC7E}" type="slidenum">
              <a:rPr lang="en-US"/>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3319813"/>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dirty="0"/>
              <a:t>IBEX: Interstellar Boundary Explorer -  An Electronic Resource for Educators</a:t>
            </a:r>
          </a:p>
        </p:txBody>
      </p:sp>
      <p:sp>
        <p:nvSpPr>
          <p:cNvPr id="3" name="Rectangle 6"/>
          <p:cNvSpPr>
            <a:spLocks noGrp="1" noChangeArrowheads="1"/>
          </p:cNvSpPr>
          <p:nvPr>
            <p:ph type="sldNum" sz="quarter" idx="11"/>
          </p:nvPr>
        </p:nvSpPr>
        <p:spPr>
          <a:ln/>
        </p:spPr>
        <p:txBody>
          <a:bodyPr/>
          <a:lstStyle>
            <a:lvl1pPr>
              <a:defRPr/>
            </a:lvl1pPr>
          </a:lstStyle>
          <a:p>
            <a:fld id="{FAA252B8-1E5D-40B7-99AF-FB0539207682}" type="slidenum">
              <a:rPr lang="en-US"/>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24886852"/>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238" y="309563"/>
            <a:ext cx="3308350" cy="1317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32238" y="309563"/>
            <a:ext cx="5622925" cy="66341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3238" y="1627188"/>
            <a:ext cx="3308350" cy="53165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dirty="0"/>
              <a:t>IBEX: Interstellar Boundary Explorer -  An Electronic Resource for Educators</a:t>
            </a:r>
          </a:p>
        </p:txBody>
      </p:sp>
      <p:sp>
        <p:nvSpPr>
          <p:cNvPr id="6" name="Rectangle 6"/>
          <p:cNvSpPr>
            <a:spLocks noGrp="1" noChangeArrowheads="1"/>
          </p:cNvSpPr>
          <p:nvPr>
            <p:ph type="sldNum" sz="quarter" idx="11"/>
          </p:nvPr>
        </p:nvSpPr>
        <p:spPr>
          <a:ln/>
        </p:spPr>
        <p:txBody>
          <a:bodyPr/>
          <a:lstStyle>
            <a:lvl1pPr>
              <a:defRPr/>
            </a:lvl1pPr>
          </a:lstStyle>
          <a:p>
            <a:fld id="{20F4F3DA-3CBF-4B30-B877-83C5C58BFF92}" type="slidenum">
              <a:rPr lang="en-US"/>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95002526"/>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675" y="5440363"/>
            <a:ext cx="6035675" cy="6429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1675" y="693738"/>
            <a:ext cx="6035675" cy="4664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971675" y="6083300"/>
            <a:ext cx="6035675" cy="9112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dirty="0"/>
              <a:t>IBEX: Interstellar Boundary Explorer -  An Electronic Resource for Educators</a:t>
            </a:r>
          </a:p>
        </p:txBody>
      </p:sp>
      <p:sp>
        <p:nvSpPr>
          <p:cNvPr id="6" name="Rectangle 6"/>
          <p:cNvSpPr>
            <a:spLocks noGrp="1" noChangeArrowheads="1"/>
          </p:cNvSpPr>
          <p:nvPr>
            <p:ph type="sldNum" sz="quarter" idx="11"/>
          </p:nvPr>
        </p:nvSpPr>
        <p:spPr>
          <a:ln/>
        </p:spPr>
        <p:txBody>
          <a:bodyPr/>
          <a:lstStyle>
            <a:lvl1pPr>
              <a:defRPr/>
            </a:lvl1pPr>
          </a:lstStyle>
          <a:p>
            <a:fld id="{CBBDFF9D-FD5C-4668-A365-3AC04B619573}" type="slidenum">
              <a:rPr lang="en-US"/>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045692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03238" y="1295400"/>
            <a:ext cx="9136062" cy="9493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101882" tIns="50941" rIns="101882" bIns="50941"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503238" y="2244725"/>
            <a:ext cx="9136062" cy="3886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101882" tIns="50941" rIns="101882" bIns="5094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3973" name="Rectangle 5"/>
          <p:cNvSpPr>
            <a:spLocks noGrp="1" noChangeArrowheads="1"/>
          </p:cNvSpPr>
          <p:nvPr>
            <p:ph type="ftr" sz="quarter" idx="3"/>
          </p:nvPr>
        </p:nvSpPr>
        <p:spPr bwMode="auto">
          <a:xfrm>
            <a:off x="4414838" y="7196138"/>
            <a:ext cx="4275137" cy="403225"/>
          </a:xfrm>
          <a:prstGeom prst="rect">
            <a:avLst/>
          </a:prstGeom>
          <a:noFill/>
          <a:ln w="9525">
            <a:noFill/>
            <a:miter lim="800000"/>
            <a:headEnd/>
            <a:tailEnd/>
          </a:ln>
          <a:effectLst/>
        </p:spPr>
        <p:txBody>
          <a:bodyPr vert="horz" wrap="square" lIns="101882" tIns="50941" rIns="101882" bIns="50941" numCol="1" anchor="b" anchorCtr="0" compatLnSpc="1">
            <a:prstTxWarp prst="textNoShape">
              <a:avLst/>
            </a:prstTxWarp>
          </a:bodyPr>
          <a:lstStyle>
            <a:lvl1pPr algn="r" eaLnBrk="1" hangingPunct="1">
              <a:defRPr sz="800">
                <a:solidFill>
                  <a:srgbClr val="677085"/>
                </a:solidFill>
                <a:latin typeface="Arial" pitchFamily="-112" charset="0"/>
                <a:ea typeface="+mn-ea"/>
                <a:cs typeface="+mn-cs"/>
              </a:defRPr>
            </a:lvl1pPr>
          </a:lstStyle>
          <a:p>
            <a:pPr>
              <a:defRPr/>
            </a:pPr>
            <a:r>
              <a:rPr lang="en-US" dirty="0"/>
              <a:t>IBEX: Interstellar Boundary Explorer -  An Electronic Resource for Educators</a:t>
            </a:r>
          </a:p>
        </p:txBody>
      </p:sp>
      <p:sp>
        <p:nvSpPr>
          <p:cNvPr id="83974" name="Rectangle 6"/>
          <p:cNvSpPr>
            <a:spLocks noGrp="1" noChangeArrowheads="1"/>
          </p:cNvSpPr>
          <p:nvPr>
            <p:ph type="sldNum" sz="quarter" idx="4"/>
          </p:nvPr>
        </p:nvSpPr>
        <p:spPr bwMode="auto">
          <a:xfrm>
            <a:off x="8775700" y="7210425"/>
            <a:ext cx="941388" cy="388938"/>
          </a:xfrm>
          <a:prstGeom prst="rect">
            <a:avLst/>
          </a:prstGeom>
          <a:noFill/>
          <a:ln w="9525">
            <a:noFill/>
            <a:miter lim="800000"/>
            <a:headEnd/>
            <a:tailEnd/>
          </a:ln>
          <a:effectLst/>
        </p:spPr>
        <p:txBody>
          <a:bodyPr vert="horz" wrap="square" lIns="101882" tIns="50941" rIns="101882" bIns="50941" numCol="1" anchor="b" anchorCtr="0" compatLnSpc="1">
            <a:prstTxWarp prst="textNoShape">
              <a:avLst/>
            </a:prstTxWarp>
          </a:bodyPr>
          <a:lstStyle>
            <a:lvl1pPr algn="r">
              <a:defRPr sz="800">
                <a:solidFill>
                  <a:srgbClr val="677085"/>
                </a:solidFill>
                <a:latin typeface="75 Helvetica Bold" charset="0"/>
                <a:ea typeface="MS PGothic" pitchFamily="34" charset="-128"/>
              </a:defRPr>
            </a:lvl1pPr>
          </a:lstStyle>
          <a:p>
            <a:fld id="{5AC46859-CE03-41A2-80FE-233CB82C2489}" type="slidenum">
              <a:rPr lang="en-US"/>
              <a:pPr/>
              <a:t>‹#›</a:t>
            </a:fld>
            <a:endParaRPr lang="en-US" dirty="0"/>
          </a:p>
        </p:txBody>
      </p:sp>
      <p:sp>
        <p:nvSpPr>
          <p:cNvPr id="1030" name="Text Box 7"/>
          <p:cNvSpPr txBox="1">
            <a:spLocks noChangeArrowheads="1"/>
          </p:cNvSpPr>
          <p:nvPr/>
        </p:nvSpPr>
        <p:spPr bwMode="auto">
          <a:xfrm>
            <a:off x="273050" y="7375525"/>
            <a:ext cx="4086225" cy="223838"/>
          </a:xfrm>
          <a:prstGeom prst="rect">
            <a:avLst/>
          </a:prstGeom>
          <a:noFill/>
          <a:ln w="9525">
            <a:noFill/>
            <a:miter lim="800000"/>
            <a:headEnd/>
            <a:tailEnd/>
          </a:ln>
        </p:spPr>
        <p:txBody>
          <a:bodyPr lIns="101882" tIns="50941" rIns="101882" bIns="50941" anchor="b">
            <a:spAutoFit/>
          </a:bodyPr>
          <a:lstStyle/>
          <a:p>
            <a:pPr defTabSz="1019175" eaLnBrk="0" hangingPunct="0">
              <a:spcBef>
                <a:spcPct val="50000"/>
              </a:spcBef>
              <a:defRPr/>
            </a:pPr>
            <a:r>
              <a:rPr lang="en-US" sz="800" dirty="0">
                <a:solidFill>
                  <a:srgbClr val="677085"/>
                </a:solidFill>
                <a:latin typeface="Arial" pitchFamily="-112" charset="0"/>
                <a:ea typeface="ＭＳ Ｐゴシック" pitchFamily="-112" charset="-128"/>
                <a:cs typeface="ＭＳ Ｐゴシック" pitchFamily="-112" charset="-128"/>
              </a:rPr>
              <a:t>National Aeronautics and Space Administration</a:t>
            </a:r>
          </a:p>
        </p:txBody>
      </p:sp>
    </p:spTree>
  </p:cSld>
  <p:clrMap bg1="lt1" tx1="dk1" bg2="lt2" tx2="dk2" accent1="accent1" accent2="accent2" accent3="accent3" accent4="accent4" accent5="accent5" accent6="accent6" hlink="hlink" folHlink="folHlink"/>
  <p:sldLayoutIdLst>
    <p:sldLayoutId id="2147483871"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Lst>
  <p:hf hdr="0" dt="0"/>
  <p:txStyles>
    <p:titleStyle>
      <a:lvl1pPr algn="l" defTabSz="1019175" rtl="0" eaLnBrk="0" fontAlgn="base" hangingPunct="0">
        <a:spcBef>
          <a:spcPct val="0"/>
        </a:spcBef>
        <a:spcAft>
          <a:spcPct val="0"/>
        </a:spcAft>
        <a:defRPr sz="3600">
          <a:solidFill>
            <a:srgbClr val="939BA8"/>
          </a:solidFill>
          <a:latin typeface="+mj-lt"/>
          <a:ea typeface="MS PGothic" pitchFamily="34" charset="-128"/>
          <a:cs typeface="ＭＳ Ｐゴシック" pitchFamily="-112" charset="-128"/>
        </a:defRPr>
      </a:lvl1pPr>
      <a:lvl2pPr algn="l" defTabSz="1019175" rtl="0" eaLnBrk="0" fontAlgn="base" hangingPunct="0">
        <a:spcBef>
          <a:spcPct val="0"/>
        </a:spcBef>
        <a:spcAft>
          <a:spcPct val="0"/>
        </a:spcAft>
        <a:defRPr sz="3600">
          <a:solidFill>
            <a:srgbClr val="939BA8"/>
          </a:solidFill>
          <a:latin typeface="Arial" pitchFamily="-112" charset="0"/>
          <a:ea typeface="MS PGothic" pitchFamily="34" charset="-128"/>
          <a:cs typeface="ＭＳ Ｐゴシック" pitchFamily="-112" charset="-128"/>
        </a:defRPr>
      </a:lvl2pPr>
      <a:lvl3pPr algn="l" defTabSz="1019175" rtl="0" eaLnBrk="0" fontAlgn="base" hangingPunct="0">
        <a:spcBef>
          <a:spcPct val="0"/>
        </a:spcBef>
        <a:spcAft>
          <a:spcPct val="0"/>
        </a:spcAft>
        <a:defRPr sz="3600">
          <a:solidFill>
            <a:srgbClr val="939BA8"/>
          </a:solidFill>
          <a:latin typeface="Arial" pitchFamily="-112" charset="0"/>
          <a:ea typeface="MS PGothic" pitchFamily="34" charset="-128"/>
          <a:cs typeface="ＭＳ Ｐゴシック" pitchFamily="-112" charset="-128"/>
        </a:defRPr>
      </a:lvl3pPr>
      <a:lvl4pPr algn="l" defTabSz="1019175" rtl="0" eaLnBrk="0" fontAlgn="base" hangingPunct="0">
        <a:spcBef>
          <a:spcPct val="0"/>
        </a:spcBef>
        <a:spcAft>
          <a:spcPct val="0"/>
        </a:spcAft>
        <a:defRPr sz="3600">
          <a:solidFill>
            <a:srgbClr val="939BA8"/>
          </a:solidFill>
          <a:latin typeface="Arial" pitchFamily="-112" charset="0"/>
          <a:ea typeface="MS PGothic" pitchFamily="34" charset="-128"/>
          <a:cs typeface="ＭＳ Ｐゴシック" pitchFamily="-112" charset="-128"/>
        </a:defRPr>
      </a:lvl4pPr>
      <a:lvl5pPr algn="l" defTabSz="1019175" rtl="0" eaLnBrk="0" fontAlgn="base" hangingPunct="0">
        <a:spcBef>
          <a:spcPct val="0"/>
        </a:spcBef>
        <a:spcAft>
          <a:spcPct val="0"/>
        </a:spcAft>
        <a:defRPr sz="3600">
          <a:solidFill>
            <a:srgbClr val="939BA8"/>
          </a:solidFill>
          <a:latin typeface="Arial" pitchFamily="-112" charset="0"/>
          <a:ea typeface="MS PGothic" pitchFamily="34" charset="-128"/>
          <a:cs typeface="ＭＳ Ｐゴシック" pitchFamily="-112" charset="-128"/>
        </a:defRPr>
      </a:lvl5pPr>
      <a:lvl6pPr marL="457200" algn="l" defTabSz="1019175" rtl="0" fontAlgn="base">
        <a:spcBef>
          <a:spcPct val="0"/>
        </a:spcBef>
        <a:spcAft>
          <a:spcPct val="0"/>
        </a:spcAft>
        <a:defRPr sz="3600">
          <a:solidFill>
            <a:srgbClr val="939BA8"/>
          </a:solidFill>
          <a:latin typeface="Arial" pitchFamily="-112" charset="0"/>
        </a:defRPr>
      </a:lvl6pPr>
      <a:lvl7pPr marL="914400" algn="l" defTabSz="1019175" rtl="0" fontAlgn="base">
        <a:spcBef>
          <a:spcPct val="0"/>
        </a:spcBef>
        <a:spcAft>
          <a:spcPct val="0"/>
        </a:spcAft>
        <a:defRPr sz="3600">
          <a:solidFill>
            <a:srgbClr val="939BA8"/>
          </a:solidFill>
          <a:latin typeface="Arial" pitchFamily="-112" charset="0"/>
        </a:defRPr>
      </a:lvl7pPr>
      <a:lvl8pPr marL="1371600" algn="l" defTabSz="1019175" rtl="0" fontAlgn="base">
        <a:spcBef>
          <a:spcPct val="0"/>
        </a:spcBef>
        <a:spcAft>
          <a:spcPct val="0"/>
        </a:spcAft>
        <a:defRPr sz="3600">
          <a:solidFill>
            <a:srgbClr val="939BA8"/>
          </a:solidFill>
          <a:latin typeface="Arial" pitchFamily="-112" charset="0"/>
        </a:defRPr>
      </a:lvl8pPr>
      <a:lvl9pPr marL="1828800" algn="l" defTabSz="1019175" rtl="0" fontAlgn="base">
        <a:spcBef>
          <a:spcPct val="0"/>
        </a:spcBef>
        <a:spcAft>
          <a:spcPct val="0"/>
        </a:spcAft>
        <a:defRPr sz="3600">
          <a:solidFill>
            <a:srgbClr val="939BA8"/>
          </a:solidFill>
          <a:latin typeface="Arial" pitchFamily="-112" charset="0"/>
        </a:defRPr>
      </a:lvl9pPr>
    </p:titleStyle>
    <p:bodyStyle>
      <a:lvl1pPr marL="250825" indent="-250825" algn="l" defTabSz="1019175" rtl="0" eaLnBrk="0" fontAlgn="base" hangingPunct="0">
        <a:lnSpc>
          <a:spcPts val="2675"/>
        </a:lnSpc>
        <a:spcBef>
          <a:spcPts val="450"/>
        </a:spcBef>
        <a:spcAft>
          <a:spcPts val="663"/>
        </a:spcAft>
        <a:buClr>
          <a:srgbClr val="A0A0A0"/>
        </a:buClr>
        <a:buSzPct val="80000"/>
        <a:buFont typeface="AGaramond RegularSC" charset="0"/>
        <a:buChar char="•"/>
        <a:defRPr sz="1600">
          <a:solidFill>
            <a:srgbClr val="666666"/>
          </a:solidFill>
          <a:latin typeface="+mn-lt"/>
          <a:ea typeface="MS PGothic" pitchFamily="34" charset="-128"/>
          <a:cs typeface="ＭＳ Ｐゴシック" pitchFamily="-112" charset="-128"/>
        </a:defRPr>
      </a:lvl1pPr>
      <a:lvl2pPr marL="635000" indent="-188913" algn="l" defTabSz="1019175" rtl="0" eaLnBrk="0" fontAlgn="base" hangingPunct="0">
        <a:lnSpc>
          <a:spcPts val="2675"/>
        </a:lnSpc>
        <a:spcBef>
          <a:spcPts val="450"/>
        </a:spcBef>
        <a:spcAft>
          <a:spcPts val="663"/>
        </a:spcAft>
        <a:defRPr sz="1600">
          <a:solidFill>
            <a:srgbClr val="666666"/>
          </a:solidFill>
          <a:latin typeface="+mn-lt"/>
          <a:ea typeface="MS PGothic" pitchFamily="34" charset="-128"/>
        </a:defRPr>
      </a:lvl2pPr>
      <a:lvl3pPr marL="1150938" indent="-188913" algn="l" defTabSz="1019175" rtl="0" eaLnBrk="0" fontAlgn="base" hangingPunct="0">
        <a:lnSpc>
          <a:spcPts val="2675"/>
        </a:lnSpc>
        <a:spcBef>
          <a:spcPts val="450"/>
        </a:spcBef>
        <a:spcAft>
          <a:spcPts val="663"/>
        </a:spcAft>
        <a:buSzPct val="90000"/>
        <a:buChar char="»"/>
        <a:defRPr sz="1400">
          <a:solidFill>
            <a:srgbClr val="666666"/>
          </a:solidFill>
          <a:latin typeface="+mn-lt"/>
          <a:ea typeface="MS PGothic" pitchFamily="34" charset="-128"/>
        </a:defRPr>
      </a:lvl3pPr>
      <a:lvl4pPr marL="1717675" indent="-188913" algn="l" defTabSz="1019175" rtl="0" eaLnBrk="0" fontAlgn="base" hangingPunct="0">
        <a:lnSpc>
          <a:spcPts val="2675"/>
        </a:lnSpc>
        <a:spcBef>
          <a:spcPts val="450"/>
        </a:spcBef>
        <a:spcAft>
          <a:spcPts val="663"/>
        </a:spcAft>
        <a:defRPr sz="1400">
          <a:solidFill>
            <a:srgbClr val="666666"/>
          </a:solidFill>
          <a:latin typeface="+mn-lt"/>
          <a:ea typeface="MS PGothic" pitchFamily="34" charset="-128"/>
        </a:defRPr>
      </a:lvl4pPr>
      <a:lvl5pPr marL="2292350" indent="-254000" algn="l" defTabSz="1019175" rtl="0" eaLnBrk="0" fontAlgn="base" hangingPunct="0">
        <a:lnSpc>
          <a:spcPts val="2900"/>
        </a:lnSpc>
        <a:spcBef>
          <a:spcPct val="0"/>
        </a:spcBef>
        <a:spcAft>
          <a:spcPts val="663"/>
        </a:spcAft>
        <a:defRPr sz="1400">
          <a:solidFill>
            <a:srgbClr val="666666"/>
          </a:solidFill>
          <a:latin typeface="+mn-lt"/>
          <a:ea typeface="MS PGothic" pitchFamily="34" charset="-128"/>
        </a:defRPr>
      </a:lvl5pPr>
      <a:lvl6pPr marL="2749550" indent="-254000" algn="l" defTabSz="1019175" rtl="0" fontAlgn="base">
        <a:lnSpc>
          <a:spcPts val="2900"/>
        </a:lnSpc>
        <a:spcBef>
          <a:spcPct val="0"/>
        </a:spcBef>
        <a:spcAft>
          <a:spcPts val="663"/>
        </a:spcAft>
        <a:defRPr sz="1400">
          <a:solidFill>
            <a:srgbClr val="666666"/>
          </a:solidFill>
          <a:latin typeface="+mn-lt"/>
          <a:ea typeface="ＭＳ Ｐゴシック" pitchFamily="-112" charset="-128"/>
        </a:defRPr>
      </a:lvl6pPr>
      <a:lvl7pPr marL="3206750" indent="-254000" algn="l" defTabSz="1019175" rtl="0" fontAlgn="base">
        <a:lnSpc>
          <a:spcPts val="2900"/>
        </a:lnSpc>
        <a:spcBef>
          <a:spcPct val="0"/>
        </a:spcBef>
        <a:spcAft>
          <a:spcPts val="663"/>
        </a:spcAft>
        <a:defRPr sz="1400">
          <a:solidFill>
            <a:srgbClr val="666666"/>
          </a:solidFill>
          <a:latin typeface="+mn-lt"/>
          <a:ea typeface="ＭＳ Ｐゴシック" pitchFamily="-112" charset="-128"/>
        </a:defRPr>
      </a:lvl7pPr>
      <a:lvl8pPr marL="3663950" indent="-254000" algn="l" defTabSz="1019175" rtl="0" fontAlgn="base">
        <a:lnSpc>
          <a:spcPts val="2900"/>
        </a:lnSpc>
        <a:spcBef>
          <a:spcPct val="0"/>
        </a:spcBef>
        <a:spcAft>
          <a:spcPts val="663"/>
        </a:spcAft>
        <a:defRPr sz="1400">
          <a:solidFill>
            <a:srgbClr val="666666"/>
          </a:solidFill>
          <a:latin typeface="+mn-lt"/>
          <a:ea typeface="ＭＳ Ｐゴシック" pitchFamily="-112" charset="-128"/>
        </a:defRPr>
      </a:lvl8pPr>
      <a:lvl9pPr marL="4121150" indent="-254000" algn="l" defTabSz="1019175" rtl="0" fontAlgn="base">
        <a:lnSpc>
          <a:spcPts val="2900"/>
        </a:lnSpc>
        <a:spcBef>
          <a:spcPct val="0"/>
        </a:spcBef>
        <a:spcAft>
          <a:spcPts val="663"/>
        </a:spcAft>
        <a:defRPr sz="1400">
          <a:solidFill>
            <a:srgbClr val="666666"/>
          </a:solidFill>
          <a:latin typeface="+mn-lt"/>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3"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3"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4" Type="http://schemas.openxmlformats.org/officeDocument/2006/relationships/image" Target="../media/image10.png"/><Relationship Id="rId1" Type="http://schemas.openxmlformats.org/officeDocument/2006/relationships/video" Target="%25252525252525252525255CUsers%25252525252525252525255Cmnichols%25252525252525252525255CDesktop%25252525252525252525255CIBEX%25252525252525252525255CIBEX%25252525252525252525252520Powerpoint%25252525252525252525255CIBEX%25252525252525252525252520revised%25252525252525252525252520powerpoint%25252525252525252525255Cmovies%25252525252525252525252520for%25252525252525252525252520IBEX%25252525252525252525252520ppt%25252525252525252525255CIBEX_plasma.mov" TargetMode="External"/><Relationship Id="rId2" Type="http://schemas.openxmlformats.org/officeDocument/2006/relationships/slideLayout" Target="../slideLayouts/slideLayout2.xml"/><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3"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3"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3"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3"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3"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3"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3" Type="http://schemas.openxmlformats.org/officeDocument/2006/relationships/image" Target="../media/image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3"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4" Type="http://schemas.openxmlformats.org/officeDocument/2006/relationships/image" Target="../media/image17.png"/><Relationship Id="rId1" Type="http://schemas.openxmlformats.org/officeDocument/2006/relationships/video" Target="%25252525252525252525255CUsers%25252525252525252525255Cmnichols%25252525252525252525255CDesktop%25252525252525252525255CIBEX%25252525252525252525255CIBEX%25252525252525252525252520Powerpoint%25252525252525252525255CIBEX%25252525252525252525252520revised%25252525252525252525252520powerpoint%25252525252525252525255Cmovies%25252525252525252525252520for%25252525252525252525252520IBEX%25252525252525252525252520ppt%25252525252525252525255CHelioLiquidModelHD_snip.mov" TargetMode="External"/><Relationship Id="rId2" Type="http://schemas.openxmlformats.org/officeDocument/2006/relationships/slideLayout" Target="../slideLayouts/slideLayout2.xml"/><Relationship Id="rId3"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3"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3" Type="http://schemas.openxmlformats.org/officeDocument/2006/relationships/image" Target="../media/image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3"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3"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3"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3" Type="http://schemas.openxmlformats.org/officeDocument/2006/relationships/image" Target="../media/image2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3"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image" Target="../media/image23.png"/><Relationship Id="rId1" Type="http://schemas.openxmlformats.org/officeDocument/2006/relationships/video" Target="%25252525252525252525255CUsers%25252525252525252525255Cmnichols%25252525252525252525255CDesktop%25252525252525252525255CIBEX%25252525252525252525255CIBEX%25252525252525252525252520Powerpoint%25252525252525252525255CIBEX%25252525252525252525252520revised%25252525252525252525252520powerpoint%25252525252525252525255Cmovies%25252525252525252525252520for%25252525252525252525252520IBEX%25252525252525252525252520ppt%25252525252525252525255CIBEX_map_Voyager_positions.mov" TargetMode="External"/><Relationship Id="rId2" Type="http://schemas.openxmlformats.org/officeDocument/2006/relationships/slideLayout" Target="../slideLayouts/slideLayout2.xml"/><Relationship Id="rId3"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3" Type="http://schemas.openxmlformats.org/officeDocument/2006/relationships/image" Target="../media/image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3" Type="http://schemas.openxmlformats.org/officeDocument/2006/relationships/image" Target="../media/image2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3" Type="http://schemas.openxmlformats.org/officeDocument/2006/relationships/image" Target="../media/image2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3" Type="http://schemas.openxmlformats.org/officeDocument/2006/relationships/image" Target="../media/image2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3" Type="http://schemas.openxmlformats.org/officeDocument/2006/relationships/image" Target="../media/image2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3"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29.png"/></Relationships>
</file>

<file path=ppt/slides/_rels/slide38.xml.rels><?xml version="1.0" encoding="UTF-8" standalone="yes"?>
<Relationships xmlns="http://schemas.openxmlformats.org/package/2006/relationships"><Relationship Id="rId4" Type="http://schemas.openxmlformats.org/officeDocument/2006/relationships/image" Target="../media/image31.png"/><Relationship Id="rId1" Type="http://schemas.openxmlformats.org/officeDocument/2006/relationships/video" Target="%25252525252525252525255CUsers%25252525252525252525255Cmnichols%25252525252525252525255CDesktop%25252525252525252525255CIBEX%25252525252525252525255CIBEX%25252525252525252525252520Powerpoint%25252525252525252525255Cgetintospace-web.mov" TargetMode="External"/><Relationship Id="rId2" Type="http://schemas.openxmlformats.org/officeDocument/2006/relationships/slideLayout" Target="../slideLayouts/slideLayout2.xml"/><Relationship Id="rId3"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3" Type="http://schemas.openxmlformats.org/officeDocument/2006/relationships/image" Target="../media/image3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3" Type="http://schemas.openxmlformats.org/officeDocument/2006/relationships/image" Target="../media/image3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3" Type="http://schemas.openxmlformats.org/officeDocument/2006/relationships/image" Target="../media/image3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3" Type="http://schemas.openxmlformats.org/officeDocument/2006/relationships/image" Target="../media/image35.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3" Type="http://schemas.openxmlformats.org/officeDocument/2006/relationships/image" Target="../media/image36.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4" Type="http://schemas.openxmlformats.org/officeDocument/2006/relationships/image" Target="../media/image37.png"/><Relationship Id="rId1" Type="http://schemas.openxmlformats.org/officeDocument/2006/relationships/video" Target="%25252525252525252525255CUsers%25252525252525252525255Cmnichols%25252525252525252525255CDesktop%25252525252525252525255CIBEX%25252525252525252525255CIBEX%25252525252525252525252520Powerpoint%25252525252525252525255CIBEX%25252525252525252525252520revised%25252525252525252525252520powerpoint%25252525252525252525255Cmovies%25252525252525252525252520for%25252525252525252525252520IBEX%25252525252525252525252520ppt%25252525252525252525255CIBEX%25252525252525252525252520Annual%25252525252525252525252520Orbit%25252525252525252525252520SLOW%25252525252525252525252520REVEAL%252525252525252525252525202.mpg" TargetMode="External"/><Relationship Id="rId2" Type="http://schemas.openxmlformats.org/officeDocument/2006/relationships/slideLayout" Target="../slideLayouts/slideLayout2.xml"/><Relationship Id="rId3"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3" Type="http://schemas.openxmlformats.org/officeDocument/2006/relationships/image" Target="../media/image38.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3" Type="http://schemas.openxmlformats.org/officeDocument/2006/relationships/image" Target="../media/image3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3" Type="http://schemas.openxmlformats.org/officeDocument/2006/relationships/image" Target="../media/image4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3" Type="http://schemas.openxmlformats.org/officeDocument/2006/relationships/image" Target="../media/image4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3" Type="http://schemas.openxmlformats.org/officeDocument/2006/relationships/image" Target="../media/image4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3" Type="http://schemas.openxmlformats.org/officeDocument/2006/relationships/image" Target="../media/image4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3" Type="http://schemas.openxmlformats.org/officeDocument/2006/relationships/image" Target="../media/image4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3" Type="http://schemas.openxmlformats.org/officeDocument/2006/relationships/image" Target="../media/image4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3" Type="http://schemas.openxmlformats.org/officeDocument/2006/relationships/image" Target="../media/image4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3" Type="http://schemas.openxmlformats.org/officeDocument/2006/relationships/image" Target="../media/image4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3" Type="http://schemas.openxmlformats.org/officeDocument/2006/relationships/image" Target="../media/image4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3" Type="http://schemas.openxmlformats.org/officeDocument/2006/relationships/image" Target="../media/image49.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3" Type="http://schemas.openxmlformats.org/officeDocument/2006/relationships/image" Target="../media/image5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image" Target="../media/image5.png"/><Relationship Id="rId1" Type="http://schemas.openxmlformats.org/officeDocument/2006/relationships/video" Target="%25252525252525252525255CUsers%25252525252525252525255Cmnichols%25252525252525252525255CDesktop%25252525252525252525255CIBEX%25252525252525252525255CIBEX%25252525252525252525252520Powerpoint%25252525252525252525255CIBEX%25252525252525252525252520revised%25252525252525252525252520powerpoint%25252525252525252525255Cmovies%25252525252525252525252520for%25252525252525252525252520IBEX%25252525252525252525252520ppt%25252525252525252525255CIBEX_BP2_small.mov" TargetMode="External"/><Relationship Id="rId2" Type="http://schemas.openxmlformats.org/officeDocument/2006/relationships/slideLayout" Target="../slideLayouts/slideLayout2.xml"/><Relationship Id="rId3"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3" Type="http://schemas.openxmlformats.org/officeDocument/2006/relationships/image" Target="../media/image5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3" Type="http://schemas.openxmlformats.org/officeDocument/2006/relationships/image" Target="../media/image5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3" Type="http://schemas.openxmlformats.org/officeDocument/2006/relationships/image" Target="../media/image5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3" Type="http://schemas.openxmlformats.org/officeDocument/2006/relationships/image" Target="../media/image54.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4" Type="http://schemas.openxmlformats.org/officeDocument/2006/relationships/image" Target="../media/image56.png"/><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55.png"/></Relationships>
</file>

<file path=ppt/slides/_rels/slide66.xml.rels><?xml version="1.0" encoding="UTF-8" standalone="yes"?>
<Relationships xmlns="http://schemas.openxmlformats.org/package/2006/relationships"><Relationship Id="rId4" Type="http://schemas.openxmlformats.org/officeDocument/2006/relationships/image" Target="../media/image58.png"/><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57.png"/></Relationships>
</file>

<file path=ppt/slides/_rels/slide67.xml.rels><?xml version="1.0" encoding="UTF-8" standalone="yes"?>
<Relationships xmlns="http://schemas.openxmlformats.org/package/2006/relationships"><Relationship Id="rId4" Type="http://schemas.openxmlformats.org/officeDocument/2006/relationships/image" Target="../media/image60.png"/><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59.png"/></Relationships>
</file>

<file path=ppt/slides/_rels/slide68.xml.rels><?xml version="1.0" encoding="UTF-8" standalone="yes"?>
<Relationships xmlns="http://schemas.openxmlformats.org/package/2006/relationships"><Relationship Id="rId4" Type="http://schemas.openxmlformats.org/officeDocument/2006/relationships/image" Target="../media/image62.png"/><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61.png"/></Relationships>
</file>

<file path=ppt/slides/_rels/slide69.xml.rels><?xml version="1.0" encoding="UTF-8" standalone="yes"?>
<Relationships xmlns="http://schemas.openxmlformats.org/package/2006/relationships"><Relationship Id="rId4" Type="http://schemas.openxmlformats.org/officeDocument/2006/relationships/image" Target="../media/image64.png"/><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image" Target="../media/image6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3" Type="http://schemas.openxmlformats.org/officeDocument/2006/relationships/image" Target="../media/image6.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4" Type="http://schemas.openxmlformats.org/officeDocument/2006/relationships/image" Target="../media/image66.png"/><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65.png"/><Relationship Id="rId5" Type="http://schemas.openxmlformats.org/officeDocument/2006/relationships/image" Target="../media/image67.png"/></Relationships>
</file>

<file path=ppt/slides/_rels/slide71.xml.rels><?xml version="1.0" encoding="UTF-8" standalone="yes"?>
<Relationships xmlns="http://schemas.openxmlformats.org/package/2006/relationships"><Relationship Id="rId4" Type="http://schemas.openxmlformats.org/officeDocument/2006/relationships/hyperlink" Target="http://www.ibex.swri.edu/" TargetMode="External"/><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hyperlink" Target="http://www.nasa.gov/ibex" TargetMode="Externa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3" Type="http://schemas.openxmlformats.org/officeDocument/2006/relationships/image" Target="../media/image1.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3"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366" name="Picture 25" descr="NASA logo"/>
          <p:cNvPicPr preferRelativeResize="0">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8839200" y="285750"/>
            <a:ext cx="931863" cy="7461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5362" name="Rectangle 6"/>
          <p:cNvSpPr>
            <a:spLocks noChangeArrowheads="1"/>
          </p:cNvSpPr>
          <p:nvPr/>
        </p:nvSpPr>
        <p:spPr bwMode="auto">
          <a:xfrm>
            <a:off x="411163" y="560388"/>
            <a:ext cx="9136062" cy="9493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lIns="101882" tIns="50941" rIns="101882" bIns="50941"/>
          <a:lstStyle/>
          <a:p>
            <a:pPr defTabSz="1019175"/>
            <a:r>
              <a:rPr lang="en-US" sz="800" dirty="0">
                <a:solidFill>
                  <a:srgbClr val="677085"/>
                </a:solidFill>
                <a:latin typeface="Arial" pitchFamily="34" charset="0"/>
                <a:ea typeface="MS PGothic" pitchFamily="34" charset="-128"/>
              </a:rPr>
              <a:t>National Aeronautics and Space Administration</a:t>
            </a:r>
            <a:endParaRPr lang="en-US" sz="2000" dirty="0">
              <a:solidFill>
                <a:srgbClr val="677085"/>
              </a:solidFill>
              <a:latin typeface="Arial" pitchFamily="34" charset="0"/>
              <a:ea typeface="MS PGothic" pitchFamily="34" charset="-128"/>
            </a:endParaRPr>
          </a:p>
        </p:txBody>
      </p:sp>
      <p:sp>
        <p:nvSpPr>
          <p:cNvPr id="15363" name="Rectangle 2"/>
          <p:cNvSpPr>
            <a:spLocks noGrp="1" noChangeArrowheads="1"/>
          </p:cNvSpPr>
          <p:nvPr>
            <p:ph type="ctrTitle"/>
          </p:nvPr>
        </p:nvSpPr>
        <p:spPr>
          <a:xfrm>
            <a:off x="392113" y="1727200"/>
            <a:ext cx="9112250" cy="1320800"/>
          </a:xfrm>
        </p:spPr>
        <p:txBody>
          <a:bodyPr/>
          <a:lstStyle/>
          <a:p>
            <a:pPr eaLnBrk="1" hangingPunct="1"/>
            <a:r>
              <a:rPr lang="en-US" dirty="0" smtClean="0"/>
              <a:t>IBEX: Interstellar Boundary Explorer</a:t>
            </a:r>
          </a:p>
        </p:txBody>
      </p:sp>
      <p:sp>
        <p:nvSpPr>
          <p:cNvPr id="15364" name="Rectangle 3"/>
          <p:cNvSpPr>
            <a:spLocks noGrp="1" noChangeArrowheads="1"/>
          </p:cNvSpPr>
          <p:nvPr>
            <p:ph type="subTitle" idx="1"/>
          </p:nvPr>
        </p:nvSpPr>
        <p:spPr/>
        <p:txBody>
          <a:bodyPr/>
          <a:lstStyle/>
          <a:p>
            <a:pPr eaLnBrk="1" hangingPunct="1">
              <a:buFont typeface="AGaramond RegularSC" charset="0"/>
              <a:buNone/>
            </a:pPr>
            <a:r>
              <a:rPr lang="en-US" dirty="0" smtClean="0"/>
              <a:t>An Electronic Resource for Informal Educators</a:t>
            </a:r>
          </a:p>
          <a:p>
            <a:pPr eaLnBrk="1" hangingPunct="1">
              <a:buFont typeface="AGaramond RegularSC" charset="0"/>
              <a:buNone/>
            </a:pPr>
            <a:r>
              <a:rPr lang="en-US" dirty="0" smtClean="0"/>
              <a:t>(Revised Spring 2011)</a:t>
            </a:r>
          </a:p>
        </p:txBody>
      </p:sp>
      <p:sp>
        <p:nvSpPr>
          <p:cNvPr id="15365" name="Rectangle 7"/>
          <p:cNvSpPr>
            <a:spLocks noChangeArrowheads="1"/>
          </p:cNvSpPr>
          <p:nvPr/>
        </p:nvSpPr>
        <p:spPr bwMode="auto">
          <a:xfrm>
            <a:off x="398463" y="6919913"/>
            <a:ext cx="9136062" cy="9493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lIns="101882" tIns="50941" rIns="101882" bIns="50941"/>
          <a:lstStyle/>
          <a:p>
            <a:pPr defTabSz="1019175"/>
            <a:r>
              <a:rPr lang="en-US" sz="800" dirty="0">
                <a:solidFill>
                  <a:srgbClr val="677085"/>
                </a:solidFill>
                <a:latin typeface="Arial Black" pitchFamily="34" charset="0"/>
                <a:ea typeface="MS PGothic" pitchFamily="34" charset="-128"/>
              </a:rPr>
              <a:t>www.nasa.gov </a:t>
            </a:r>
            <a:endParaRPr lang="en-US" sz="2000" dirty="0">
              <a:solidFill>
                <a:srgbClr val="677085"/>
              </a:solidFill>
              <a:latin typeface="75 Helvetica Bold" charset="0"/>
              <a:ea typeface="MS PGothic" pitchFamily="34"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31747"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27A90CF3-966E-4588-A7AC-EC33020DEEE8}" type="slidenum">
              <a:rPr lang="en-US" sz="800">
                <a:solidFill>
                  <a:srgbClr val="677085"/>
                </a:solidFill>
                <a:latin typeface="75 Helvetica Bold" charset="0"/>
              </a:rPr>
              <a:pPr eaLnBrk="1" hangingPunct="1"/>
              <a:t>10</a:t>
            </a:fld>
            <a:endParaRPr lang="en-US" sz="800" dirty="0">
              <a:solidFill>
                <a:srgbClr val="677085"/>
              </a:solidFill>
              <a:latin typeface="75 Helvetica Bold" charset="0"/>
            </a:endParaRPr>
          </a:p>
        </p:txBody>
      </p:sp>
      <p:sp>
        <p:nvSpPr>
          <p:cNvPr id="31748" name="Rectangle 1026"/>
          <p:cNvSpPr>
            <a:spLocks noGrp="1" noChangeArrowheads="1"/>
          </p:cNvSpPr>
          <p:nvPr>
            <p:ph type="title"/>
          </p:nvPr>
        </p:nvSpPr>
        <p:spPr/>
        <p:txBody>
          <a:bodyPr/>
          <a:lstStyle/>
          <a:p>
            <a:pPr eaLnBrk="1" hangingPunct="1"/>
            <a:r>
              <a:rPr lang="en-US" dirty="0" smtClean="0"/>
              <a:t>What is </a:t>
            </a:r>
            <a:r>
              <a:rPr lang="en-US" b="1" dirty="0" smtClean="0"/>
              <a:t>plasma</a:t>
            </a:r>
            <a:r>
              <a:rPr lang="en-US" dirty="0" smtClean="0"/>
              <a:t>?</a:t>
            </a:r>
          </a:p>
        </p:txBody>
      </p:sp>
      <p:pic>
        <p:nvPicPr>
          <p:cNvPr id="31749" name="Picture 1030" descr="This is a drawing of three of the states of matter, solid, liquid, and gas.  Solids hold their shape in a fixed volume.  Liquids fill the shape of the container they are in but occupy a fixed volume.  Gases fill the entire volume of their holding container."/>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27063" y="2284413"/>
            <a:ext cx="4894262" cy="36734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1750" name="TextBox 7"/>
          <p:cNvSpPr txBox="1">
            <a:spLocks noChangeArrowheads="1"/>
          </p:cNvSpPr>
          <p:nvPr/>
        </p:nvSpPr>
        <p:spPr bwMode="auto">
          <a:xfrm>
            <a:off x="5664200" y="2159000"/>
            <a:ext cx="4152900" cy="43402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buFont typeface="AGaramond RegularSC" charset="0"/>
              <a:buNone/>
            </a:pPr>
            <a:r>
              <a:rPr lang="en-US" sz="1600" b="1" dirty="0">
                <a:solidFill>
                  <a:srgbClr val="000000"/>
                </a:solidFill>
                <a:latin typeface="Arial" pitchFamily="34" charset="0"/>
              </a:rPr>
              <a:t>Plasma is a state of matter</a:t>
            </a:r>
            <a:r>
              <a:rPr lang="en-US" sz="1600" dirty="0">
                <a:solidFill>
                  <a:srgbClr val="000000"/>
                </a:solidFill>
                <a:latin typeface="Arial" pitchFamily="34" charset="0"/>
              </a:rPr>
              <a:t>. Everything in the Universe that we can see is made of “stuff” called matter. All matter is made of atoms, and it can exist in different states. Many people are familiar with three states of matter: solid, liquid, and gas.  Plasma, as a state of matter, may be unfamiliar to most people, even though it actually makes up most of the Universe: all of the stars and most of the matter between the stars.</a:t>
            </a:r>
          </a:p>
          <a:p>
            <a:pPr>
              <a:lnSpc>
                <a:spcPct val="150000"/>
              </a:lnSpc>
              <a:buFont typeface="AGaramond RegularSC" charset="0"/>
              <a:buNone/>
            </a:pPr>
            <a:endParaRPr lang="en-US" sz="1600" dirty="0">
              <a:solidFill>
                <a:srgbClr val="000000"/>
              </a:solidFill>
              <a:latin typeface="Arial" pitchFamily="34" charset="0"/>
            </a:endParaRPr>
          </a:p>
          <a:p>
            <a:pPr>
              <a:buFont typeface="AGaramond RegularSC" charset="0"/>
              <a:buNone/>
            </a:pPr>
            <a:r>
              <a:rPr lang="en-US" sz="1200" i="1" dirty="0">
                <a:solidFill>
                  <a:srgbClr val="000000"/>
                </a:solidFill>
                <a:latin typeface="Arial" pitchFamily="34" charset="0"/>
              </a:rPr>
              <a:t>Image credit: </a:t>
            </a:r>
            <a:r>
              <a:rPr lang="en-US" sz="1200" i="1" dirty="0">
                <a:solidFill>
                  <a:schemeClr val="tx1"/>
                </a:solidFill>
                <a:latin typeface="Arial" pitchFamily="34" charset="0"/>
              </a:rPr>
              <a:t>NASA Glenn Research Center</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33795"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E1A1C05F-A073-4D3B-94C9-E139D8185C70}" type="slidenum">
              <a:rPr lang="en-US" sz="800">
                <a:solidFill>
                  <a:srgbClr val="677085"/>
                </a:solidFill>
                <a:latin typeface="75 Helvetica Bold" charset="0"/>
              </a:rPr>
              <a:pPr eaLnBrk="1" hangingPunct="1"/>
              <a:t>11</a:t>
            </a:fld>
            <a:endParaRPr lang="en-US" sz="800" dirty="0">
              <a:solidFill>
                <a:srgbClr val="677085"/>
              </a:solidFill>
              <a:latin typeface="75 Helvetica Bold" charset="0"/>
            </a:endParaRPr>
          </a:p>
        </p:txBody>
      </p:sp>
      <p:sp>
        <p:nvSpPr>
          <p:cNvPr id="33796" name="Rectangle 1026"/>
          <p:cNvSpPr>
            <a:spLocks noGrp="1" noChangeArrowheads="1"/>
          </p:cNvSpPr>
          <p:nvPr>
            <p:ph type="title"/>
          </p:nvPr>
        </p:nvSpPr>
        <p:spPr/>
        <p:txBody>
          <a:bodyPr/>
          <a:lstStyle/>
          <a:p>
            <a:pPr eaLnBrk="1" hangingPunct="1"/>
            <a:r>
              <a:rPr lang="en-US" dirty="0" smtClean="0"/>
              <a:t>What is </a:t>
            </a:r>
            <a:r>
              <a:rPr lang="en-US" b="1" dirty="0" smtClean="0"/>
              <a:t>plasma</a:t>
            </a:r>
            <a:r>
              <a:rPr lang="en-US" dirty="0" smtClean="0"/>
              <a:t>?</a:t>
            </a:r>
          </a:p>
        </p:txBody>
      </p:sp>
      <p:pic>
        <p:nvPicPr>
          <p:cNvPr id="33797" name="Picture 1030" descr="A simplified drawing of an atom, with the nucleus in the center containing protons and neutrons, and electrons orbiting the nucleus."/>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311275" y="2940050"/>
            <a:ext cx="2330450" cy="26543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3798" name="Rectangle 1028"/>
          <p:cNvSpPr>
            <a:spLocks noChangeArrowheads="1"/>
          </p:cNvSpPr>
          <p:nvPr/>
        </p:nvSpPr>
        <p:spPr bwMode="auto">
          <a:xfrm>
            <a:off x="4225925" y="2936875"/>
            <a:ext cx="5384800" cy="24923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p>
            <a:pPr eaLnBrk="0" hangingPunct="0">
              <a:lnSpc>
                <a:spcPct val="150000"/>
              </a:lnSpc>
              <a:buFont typeface="AGaramond RegularSC" charset="0"/>
              <a:buNone/>
            </a:pPr>
            <a:r>
              <a:rPr lang="en-US" sz="1600" b="1" dirty="0">
                <a:solidFill>
                  <a:srgbClr val="000000"/>
                </a:solidFill>
                <a:latin typeface="Arial" pitchFamily="34" charset="0"/>
              </a:rPr>
              <a:t>Atoms are made of protons, neutrons and electrons.</a:t>
            </a:r>
            <a:r>
              <a:rPr lang="en-US" sz="1600" dirty="0">
                <a:solidFill>
                  <a:srgbClr val="000000"/>
                </a:solidFill>
                <a:latin typeface="Arial" pitchFamily="34" charset="0"/>
              </a:rPr>
              <a:t> Protons have a positive charge, neutrons have a neutral charge and they both make up the atom's nucleus. Electrons have a negative charge. They surround the nucleus of the atom, roughly pictured here.</a:t>
            </a:r>
          </a:p>
          <a:p>
            <a:pPr eaLnBrk="0" hangingPunct="0">
              <a:lnSpc>
                <a:spcPct val="150000"/>
              </a:lnSpc>
              <a:buFont typeface="AGaramond RegularSC" charset="0"/>
              <a:buNone/>
            </a:pPr>
            <a:endParaRPr lang="en-US" sz="1600" dirty="0">
              <a:latin typeface="Arial" pitchFamily="34" charset="0"/>
            </a:endParaRPr>
          </a:p>
          <a:p>
            <a:pPr eaLnBrk="0" hangingPunct="0">
              <a:buFont typeface="AGaramond RegularSC" charset="0"/>
              <a:buNone/>
            </a:pPr>
            <a:r>
              <a:rPr lang="en-US" sz="1200" i="1" dirty="0">
                <a:solidFill>
                  <a:srgbClr val="000000"/>
                </a:solidFill>
                <a:latin typeface="Arial" pitchFamily="34" charset="0"/>
              </a:rPr>
              <a:t>A simplified artist’s rendition of an atom.  Image credit: </a:t>
            </a:r>
            <a:r>
              <a:rPr lang="en-US" sz="1200" i="1" dirty="0">
                <a:solidFill>
                  <a:schemeClr val="tx1"/>
                </a:solidFill>
                <a:latin typeface="Arial" pitchFamily="34" charset="0"/>
              </a:rPr>
              <a:t>Public domain image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35843"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0D7A7812-2A36-4891-9F6F-F866B1B38740}" type="slidenum">
              <a:rPr lang="en-US" sz="800">
                <a:solidFill>
                  <a:srgbClr val="677085"/>
                </a:solidFill>
                <a:latin typeface="75 Helvetica Bold" charset="0"/>
              </a:rPr>
              <a:pPr eaLnBrk="1" hangingPunct="1"/>
              <a:t>12</a:t>
            </a:fld>
            <a:endParaRPr lang="en-US" sz="800" dirty="0">
              <a:solidFill>
                <a:srgbClr val="677085"/>
              </a:solidFill>
              <a:latin typeface="75 Helvetica Bold" charset="0"/>
            </a:endParaRPr>
          </a:p>
        </p:txBody>
      </p:sp>
      <p:sp>
        <p:nvSpPr>
          <p:cNvPr id="35844" name="Rectangle 1026"/>
          <p:cNvSpPr>
            <a:spLocks noGrp="1" noChangeArrowheads="1"/>
          </p:cNvSpPr>
          <p:nvPr>
            <p:ph type="title"/>
          </p:nvPr>
        </p:nvSpPr>
        <p:spPr/>
        <p:txBody>
          <a:bodyPr/>
          <a:lstStyle/>
          <a:p>
            <a:pPr eaLnBrk="1" hangingPunct="1"/>
            <a:r>
              <a:rPr lang="en-US" dirty="0" smtClean="0"/>
              <a:t>What is </a:t>
            </a:r>
            <a:r>
              <a:rPr lang="en-US" b="1" dirty="0" smtClean="0"/>
              <a:t>plasma</a:t>
            </a:r>
            <a:r>
              <a:rPr lang="en-US" dirty="0" smtClean="0"/>
              <a:t>?</a:t>
            </a:r>
          </a:p>
        </p:txBody>
      </p:sp>
      <p:pic>
        <p:nvPicPr>
          <p:cNvPr id="35845" name="IBEX_plasma.mov" descr="A video clip illustrating the movement of  protons and electrons in a plasma.">
            <a:hlinkClick r:id="" action="ppaction://media"/>
          </p:cNvPr>
          <p:cNvPicPr/>
          <p:nvPr>
            <a:videoFile r:link="rId1"/>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85800" y="2952750"/>
            <a:ext cx="4114800" cy="23812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5846" name="TextBox 7"/>
          <p:cNvSpPr txBox="1">
            <a:spLocks noChangeArrowheads="1"/>
          </p:cNvSpPr>
          <p:nvPr/>
        </p:nvSpPr>
        <p:spPr bwMode="auto">
          <a:xfrm>
            <a:off x="5092700" y="2768600"/>
            <a:ext cx="4813300" cy="3231654"/>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buFont typeface="AGaramond RegularSC" charset="0"/>
              <a:buNone/>
            </a:pPr>
            <a:r>
              <a:rPr lang="en-US" sz="1600" dirty="0">
                <a:solidFill>
                  <a:srgbClr val="000000"/>
                </a:solidFill>
                <a:latin typeface="Arial" pitchFamily="34" charset="0"/>
              </a:rPr>
              <a:t>When heat energy is added to a gas, the particles forming the gas begin to move around faster. When enough heat energy is added to a gas, protons and electrons separate, forming a </a:t>
            </a:r>
            <a:r>
              <a:rPr lang="en-US" sz="1600" b="1" dirty="0">
                <a:solidFill>
                  <a:srgbClr val="000000"/>
                </a:solidFill>
                <a:latin typeface="Arial" pitchFamily="34" charset="0"/>
              </a:rPr>
              <a:t>plasma</a:t>
            </a:r>
            <a:r>
              <a:rPr lang="en-US" sz="1600" dirty="0">
                <a:solidFill>
                  <a:srgbClr val="000000"/>
                </a:solidFill>
                <a:latin typeface="Arial" pitchFamily="34" charset="0"/>
              </a:rPr>
              <a:t>.  Plasma can react to magnetic fields</a:t>
            </a:r>
            <a:r>
              <a:rPr lang="en-US" sz="1600" dirty="0" smtClean="0">
                <a:solidFill>
                  <a:srgbClr val="000000"/>
                </a:solidFill>
                <a:latin typeface="Arial" pitchFamily="34" charset="0"/>
              </a:rPr>
              <a:t>. This movie clip shows </a:t>
            </a:r>
            <a:r>
              <a:rPr lang="en-US" sz="1600" dirty="0">
                <a:solidFill>
                  <a:srgbClr val="000000"/>
                </a:solidFill>
                <a:latin typeface="Arial" pitchFamily="34" charset="0"/>
              </a:rPr>
              <a:t>a</a:t>
            </a:r>
            <a:r>
              <a:rPr lang="en-US" sz="1600" dirty="0" smtClean="0">
                <a:solidFill>
                  <a:srgbClr val="000000"/>
                </a:solidFill>
                <a:latin typeface="Arial" pitchFamily="34" charset="0"/>
              </a:rPr>
              <a:t>n artist’s rendition of protons and electrons in a plasma. </a:t>
            </a:r>
            <a:endParaRPr lang="en-US" sz="1600" dirty="0">
              <a:solidFill>
                <a:srgbClr val="000000"/>
              </a:solidFill>
              <a:latin typeface="Arial" pitchFamily="34" charset="0"/>
            </a:endParaRPr>
          </a:p>
          <a:p>
            <a:pPr>
              <a:lnSpc>
                <a:spcPct val="150000"/>
              </a:lnSpc>
              <a:buFont typeface="AGaramond RegularSC" charset="0"/>
              <a:buNone/>
            </a:pPr>
            <a:endParaRPr lang="en-US" sz="1600" dirty="0">
              <a:latin typeface="Arial" pitchFamily="34" charset="0"/>
            </a:endParaRPr>
          </a:p>
          <a:p>
            <a:pPr>
              <a:buFont typeface="AGaramond RegularSC" charset="0"/>
              <a:buNone/>
            </a:pPr>
            <a:r>
              <a:rPr lang="en-US" sz="1200" i="1" dirty="0" smtClean="0">
                <a:solidFill>
                  <a:srgbClr val="000000"/>
                </a:solidFill>
                <a:latin typeface="Arial" pitchFamily="34" charset="0"/>
              </a:rPr>
              <a:t>Movie </a:t>
            </a:r>
            <a:r>
              <a:rPr lang="en-US" sz="1200" i="1" dirty="0">
                <a:solidFill>
                  <a:srgbClr val="000000"/>
                </a:solidFill>
                <a:latin typeface="Arial" pitchFamily="34" charset="0"/>
              </a:rPr>
              <a:t>credit: </a:t>
            </a:r>
            <a:r>
              <a:rPr lang="en-US" sz="1200" i="1" dirty="0">
                <a:solidFill>
                  <a:schemeClr val="tx1"/>
                </a:solidFill>
                <a:latin typeface="Arial" pitchFamily="34" charset="0"/>
              </a:rPr>
              <a:t>Adler Planetarium</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5845"/>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5845"/>
                                        </p:tgtEl>
                                      </p:cBhvr>
                                    </p:cmd>
                                  </p:childTnLst>
                                </p:cTn>
                              </p:par>
                            </p:childTnLst>
                          </p:cTn>
                        </p:par>
                      </p:childTnLst>
                    </p:cTn>
                  </p:par>
                </p:childTnLst>
              </p:cTn>
              <p:nextCondLst>
                <p:cond evt="onClick" delay="0">
                  <p:tgtEl>
                    <p:spTgt spid="35845"/>
                  </p:tgtEl>
                </p:cond>
              </p:nextCondLst>
            </p:seq>
            <p:video>
              <p:cMediaNode>
                <p:cTn id="7" fill="hold" display="0">
                  <p:stCondLst>
                    <p:cond delay="indefinite"/>
                  </p:stCondLst>
                  <p:endCondLst>
                    <p:cond evt="onNext" delay="0">
                      <p:tgtEl>
                        <p:sldTgt/>
                      </p:tgtEl>
                    </p:cond>
                    <p:cond evt="onPrev" delay="0">
                      <p:tgtEl>
                        <p:sldTgt/>
                      </p:tgtEl>
                    </p:cond>
                  </p:endCondLst>
                </p:cTn>
                <p:tgtEl>
                  <p:spTgt spid="35845"/>
                </p:tgtEl>
              </p:cMediaNode>
            </p:video>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37891"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143AE431-1305-4513-A7EB-D021415B2465}" type="slidenum">
              <a:rPr lang="en-US" sz="800">
                <a:solidFill>
                  <a:srgbClr val="677085"/>
                </a:solidFill>
                <a:latin typeface="75 Helvetica Bold" charset="0"/>
              </a:rPr>
              <a:pPr eaLnBrk="1" hangingPunct="1"/>
              <a:t>13</a:t>
            </a:fld>
            <a:endParaRPr lang="en-US" sz="800" dirty="0">
              <a:solidFill>
                <a:srgbClr val="677085"/>
              </a:solidFill>
              <a:latin typeface="75 Helvetica Bold" charset="0"/>
            </a:endParaRPr>
          </a:p>
        </p:txBody>
      </p:sp>
      <p:sp>
        <p:nvSpPr>
          <p:cNvPr id="37892" name="Rectangle 1026"/>
          <p:cNvSpPr>
            <a:spLocks noGrp="1" noChangeArrowheads="1"/>
          </p:cNvSpPr>
          <p:nvPr>
            <p:ph type="title"/>
          </p:nvPr>
        </p:nvSpPr>
        <p:spPr/>
        <p:txBody>
          <a:bodyPr/>
          <a:lstStyle/>
          <a:p>
            <a:pPr eaLnBrk="1" hangingPunct="1"/>
            <a:r>
              <a:rPr lang="en-US" dirty="0" smtClean="0"/>
              <a:t>Where can I find examples of </a:t>
            </a:r>
            <a:r>
              <a:rPr lang="en-US" b="1" dirty="0" smtClean="0"/>
              <a:t>plasma</a:t>
            </a:r>
            <a:r>
              <a:rPr lang="en-US" dirty="0" smtClean="0"/>
              <a:t>?</a:t>
            </a:r>
          </a:p>
        </p:txBody>
      </p:sp>
      <p:pic>
        <p:nvPicPr>
          <p:cNvPr id="37894" name="Picture 6" descr="Several bolts of cloud-to-ground lightning photographed at night over city lights."/>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84200" y="2705100"/>
            <a:ext cx="4970463" cy="3175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7893" name="TextBox 7"/>
          <p:cNvSpPr txBox="1">
            <a:spLocks noChangeArrowheads="1"/>
          </p:cNvSpPr>
          <p:nvPr/>
        </p:nvSpPr>
        <p:spPr bwMode="auto">
          <a:xfrm>
            <a:off x="5803900" y="2565400"/>
            <a:ext cx="4102100" cy="286226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buFont typeface="AGaramond RegularSC" charset="0"/>
              <a:buNone/>
            </a:pPr>
            <a:r>
              <a:rPr lang="en-US" sz="1600" dirty="0">
                <a:solidFill>
                  <a:srgbClr val="000000"/>
                </a:solidFill>
                <a:latin typeface="Arial" pitchFamily="34" charset="0"/>
              </a:rPr>
              <a:t>Some examples of plasma that may be familiar to you include:</a:t>
            </a:r>
          </a:p>
          <a:p>
            <a:pPr>
              <a:lnSpc>
                <a:spcPct val="150000"/>
              </a:lnSpc>
              <a:buFont typeface="Arial" pitchFamily="34" charset="0"/>
              <a:buChar char="•"/>
            </a:pPr>
            <a:r>
              <a:rPr lang="en-US" sz="1600" dirty="0">
                <a:solidFill>
                  <a:srgbClr val="000000"/>
                </a:solidFill>
                <a:latin typeface="Arial" pitchFamily="34" charset="0"/>
              </a:rPr>
              <a:t> a flame</a:t>
            </a:r>
          </a:p>
          <a:p>
            <a:pPr>
              <a:lnSpc>
                <a:spcPct val="150000"/>
              </a:lnSpc>
              <a:buFont typeface="Arial" pitchFamily="34" charset="0"/>
              <a:buChar char="•"/>
            </a:pPr>
            <a:r>
              <a:rPr lang="en-US" sz="1600" dirty="0">
                <a:solidFill>
                  <a:srgbClr val="000000"/>
                </a:solidFill>
                <a:latin typeface="Arial" pitchFamily="34" charset="0"/>
              </a:rPr>
              <a:t> lightning</a:t>
            </a:r>
          </a:p>
          <a:p>
            <a:pPr>
              <a:lnSpc>
                <a:spcPct val="150000"/>
              </a:lnSpc>
              <a:buFont typeface="Arial" pitchFamily="34" charset="0"/>
              <a:buChar char="•"/>
            </a:pPr>
            <a:r>
              <a:rPr lang="en-US" sz="1600" dirty="0">
                <a:solidFill>
                  <a:srgbClr val="000000"/>
                </a:solidFill>
                <a:latin typeface="Arial" pitchFamily="34" charset="0"/>
              </a:rPr>
              <a:t> our Sun</a:t>
            </a:r>
          </a:p>
          <a:p>
            <a:pPr>
              <a:lnSpc>
                <a:spcPct val="150000"/>
              </a:lnSpc>
              <a:buFont typeface="AGaramond RegularSC" charset="0"/>
              <a:buNone/>
            </a:pPr>
            <a:endParaRPr lang="en-US" sz="1600" dirty="0">
              <a:latin typeface="Arial" pitchFamily="34" charset="0"/>
            </a:endParaRPr>
          </a:p>
          <a:p>
            <a:pPr>
              <a:buFont typeface="AGaramond RegularSC" charset="0"/>
              <a:buNone/>
            </a:pPr>
            <a:r>
              <a:rPr lang="en-US" sz="1200" i="1" dirty="0">
                <a:solidFill>
                  <a:srgbClr val="000000"/>
                </a:solidFill>
                <a:latin typeface="Arial" pitchFamily="34" charset="0"/>
              </a:rPr>
              <a:t>Cloud-to-ground lightning.  Image credit: </a:t>
            </a:r>
            <a:r>
              <a:rPr lang="en-US" sz="1200" i="1" dirty="0"/>
              <a:t>NOAA Photo Library, NOAA Central Library; OAR/ERL/National Severe Storms Laboratory</a:t>
            </a:r>
            <a:endParaRPr lang="en-US" sz="1200" i="1" dirty="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39939"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AF92AC73-60F4-43F8-90BA-0BC060032982}" type="slidenum">
              <a:rPr lang="en-US" sz="800">
                <a:solidFill>
                  <a:srgbClr val="677085"/>
                </a:solidFill>
                <a:latin typeface="75 Helvetica Bold" charset="0"/>
              </a:rPr>
              <a:pPr eaLnBrk="1" hangingPunct="1"/>
              <a:t>14</a:t>
            </a:fld>
            <a:endParaRPr lang="en-US" sz="800" dirty="0">
              <a:solidFill>
                <a:srgbClr val="677085"/>
              </a:solidFill>
              <a:latin typeface="75 Helvetica Bold" charset="0"/>
            </a:endParaRPr>
          </a:p>
        </p:txBody>
      </p:sp>
      <p:sp>
        <p:nvSpPr>
          <p:cNvPr id="39940" name="Rectangle 2"/>
          <p:cNvSpPr>
            <a:spLocks noGrp="1" noChangeArrowheads="1"/>
          </p:cNvSpPr>
          <p:nvPr>
            <p:ph type="title"/>
          </p:nvPr>
        </p:nvSpPr>
        <p:spPr/>
        <p:txBody>
          <a:bodyPr/>
          <a:lstStyle/>
          <a:p>
            <a:pPr eaLnBrk="1" hangingPunct="1"/>
            <a:r>
              <a:rPr lang="en-US" dirty="0" smtClean="0"/>
              <a:t>What is </a:t>
            </a:r>
            <a:r>
              <a:rPr lang="en-US" b="1" dirty="0" smtClean="0"/>
              <a:t>plasma</a:t>
            </a:r>
            <a:r>
              <a:rPr lang="en-US" dirty="0" smtClean="0"/>
              <a:t>?</a:t>
            </a:r>
          </a:p>
        </p:txBody>
      </p:sp>
      <p:pic>
        <p:nvPicPr>
          <p:cNvPr id="39941" name="Picture 8" descr="The Sun, as seen by the Solar Dynamics Observatory (SDO) spacecraft on October 28, 2010. In this digital image,  prominences can be seen to the upper left and lower right on the limb, or edge, of the Sun."/>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08000" y="2330450"/>
            <a:ext cx="4140200" cy="4140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9942" name="TextBox 7"/>
          <p:cNvSpPr txBox="1">
            <a:spLocks noChangeArrowheads="1"/>
          </p:cNvSpPr>
          <p:nvPr/>
        </p:nvSpPr>
        <p:spPr bwMode="auto">
          <a:xfrm>
            <a:off x="4762500" y="2184400"/>
            <a:ext cx="5029200" cy="3800475"/>
          </a:xfrm>
          <a:prstGeom prst="rect">
            <a:avLst/>
          </a:prstGeom>
          <a:noFill/>
          <a:ln w="9525">
            <a:noFill/>
            <a:miter lim="800000"/>
            <a:headEnd/>
            <a:tailEnd/>
          </a:ln>
        </p:spPr>
        <p:txBody>
          <a:bodyPr>
            <a:spAutoFit/>
          </a:bodyPr>
          <a:lstStyle/>
          <a:p>
            <a:pPr eaLnBrk="0" hangingPunct="0">
              <a:lnSpc>
                <a:spcPct val="150000"/>
              </a:lnSpc>
              <a:defRPr/>
            </a:pPr>
            <a:r>
              <a:rPr lang="en-US" sz="1600" dirty="0">
                <a:solidFill>
                  <a:srgbClr val="000000"/>
                </a:solidFill>
                <a:latin typeface="Arial" pitchFamily="-112" charset="0"/>
                <a:ea typeface="Arial" pitchFamily="-112" charset="0"/>
                <a:cs typeface="Arial" pitchFamily="-112" charset="0"/>
              </a:rPr>
              <a:t>The Sun is mainly made of two elements, hydrogen </a:t>
            </a:r>
            <a:r>
              <a:rPr lang="en-US" sz="1600" dirty="0">
                <a:solidFill>
                  <a:srgbClr val="000000"/>
                </a:solidFill>
                <a:latin typeface="+mn-lt"/>
                <a:ea typeface="Arial" pitchFamily="-112" charset="0"/>
                <a:cs typeface="Arial" pitchFamily="-112" charset="0"/>
              </a:rPr>
              <a:t>and helium, in a state of matter called </a:t>
            </a:r>
            <a:r>
              <a:rPr lang="en-US" sz="1600" b="1" dirty="0">
                <a:solidFill>
                  <a:srgbClr val="000000"/>
                </a:solidFill>
                <a:latin typeface="+mn-lt"/>
                <a:ea typeface="Arial" pitchFamily="-112" charset="0"/>
                <a:cs typeface="Arial" pitchFamily="-112" charset="0"/>
              </a:rPr>
              <a:t>plasma</a:t>
            </a:r>
            <a:r>
              <a:rPr lang="en-US" sz="1600" dirty="0">
                <a:solidFill>
                  <a:srgbClr val="000000"/>
                </a:solidFill>
                <a:latin typeface="+mn-lt"/>
                <a:ea typeface="Arial" pitchFamily="-112" charset="0"/>
                <a:cs typeface="Arial" pitchFamily="-112" charset="0"/>
              </a:rPr>
              <a:t>. When a heated gas has enough energy to make its electrons detach from the nucleus, it becomes a plasma.</a:t>
            </a:r>
          </a:p>
          <a:p>
            <a:pPr eaLnBrk="0" hangingPunct="0">
              <a:lnSpc>
                <a:spcPct val="150000"/>
              </a:lnSpc>
              <a:buFont typeface="AGaramond RegularSC" charset="0"/>
              <a:buNone/>
              <a:defRPr/>
            </a:pPr>
            <a:endParaRPr lang="en-US" sz="1600" dirty="0">
              <a:solidFill>
                <a:srgbClr val="000000"/>
              </a:solidFill>
              <a:latin typeface="+mn-lt"/>
              <a:ea typeface="Arial" pitchFamily="-112" charset="0"/>
              <a:cs typeface="Arial" pitchFamily="-112" charset="0"/>
            </a:endParaRPr>
          </a:p>
          <a:p>
            <a:pPr eaLnBrk="0" hangingPunct="0">
              <a:defRPr/>
            </a:pPr>
            <a:endParaRPr lang="en-US" sz="1600" dirty="0">
              <a:solidFill>
                <a:srgbClr val="000000"/>
              </a:solidFill>
              <a:latin typeface="+mn-lt"/>
              <a:ea typeface="Arial" pitchFamily="-112" charset="0"/>
              <a:cs typeface="Arial" pitchFamily="-112" charset="0"/>
            </a:endParaRPr>
          </a:p>
          <a:p>
            <a:pPr eaLnBrk="0" hangingPunct="0">
              <a:defRPr/>
            </a:pPr>
            <a:endParaRPr lang="en-US" dirty="0">
              <a:ea typeface="Arial" pitchFamily="-112" charset="0"/>
              <a:cs typeface="Arial" pitchFamily="-112" charset="0"/>
            </a:endParaRPr>
          </a:p>
          <a:p>
            <a:pPr eaLnBrk="0" hangingPunct="0">
              <a:defRPr/>
            </a:pPr>
            <a:endParaRPr lang="en-US" dirty="0">
              <a:ea typeface="Arial" pitchFamily="-112" charset="0"/>
              <a:cs typeface="Arial" pitchFamily="-112" charset="0"/>
            </a:endParaRPr>
          </a:p>
          <a:p>
            <a:pPr eaLnBrk="0" hangingPunct="0">
              <a:defRPr/>
            </a:pPr>
            <a:endParaRPr lang="en-US" dirty="0">
              <a:ea typeface="Arial" pitchFamily="-112" charset="0"/>
              <a:cs typeface="Arial" pitchFamily="-112" charset="0"/>
            </a:endParaRPr>
          </a:p>
          <a:p>
            <a:pPr eaLnBrk="0" hangingPunct="0">
              <a:defRPr/>
            </a:pPr>
            <a:endParaRPr lang="en-US" dirty="0">
              <a:ea typeface="Arial" pitchFamily="-112" charset="0"/>
              <a:cs typeface="Arial" pitchFamily="-112" charset="0"/>
            </a:endParaRPr>
          </a:p>
          <a:p>
            <a:pPr eaLnBrk="0" hangingPunct="0">
              <a:defRPr/>
            </a:pPr>
            <a:endParaRPr lang="en-US" dirty="0">
              <a:ea typeface="Arial" pitchFamily="-112" charset="0"/>
              <a:cs typeface="Arial" pitchFamily="-112" charset="0"/>
            </a:endParaRPr>
          </a:p>
          <a:p>
            <a:pPr eaLnBrk="0" hangingPunct="0">
              <a:buFont typeface="AGaramond RegularSC" charset="0"/>
              <a:buNone/>
              <a:defRPr/>
            </a:pPr>
            <a:r>
              <a:rPr lang="en-US" sz="1200" i="1" dirty="0">
                <a:solidFill>
                  <a:srgbClr val="000000"/>
                </a:solidFill>
                <a:latin typeface="Arial" pitchFamily="-112" charset="0"/>
                <a:ea typeface="Arial" pitchFamily="-112" charset="0"/>
                <a:cs typeface="Arial" pitchFamily="-112" charset="0"/>
              </a:rPr>
              <a:t>The Sun, as seen by the Solar Dynamics Observatory (SDO) spacecraft on October 28, 2010.  Image credit: </a:t>
            </a:r>
            <a:r>
              <a:rPr lang="en-US" sz="1200" i="1" dirty="0">
                <a:solidFill>
                  <a:schemeClr val="tx1"/>
                </a:solidFill>
                <a:latin typeface="Arial" pitchFamily="-112" charset="0"/>
                <a:ea typeface="Arial" pitchFamily="-112" charset="0"/>
                <a:cs typeface="Arial" pitchFamily="-112" charset="0"/>
              </a:rPr>
              <a:t>Courtesy of NASA/SDO and the AIA science team</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41987"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81C4B1E5-A2B1-4F9E-888B-A43BA06DCFED}" type="slidenum">
              <a:rPr lang="en-US" sz="800">
                <a:solidFill>
                  <a:srgbClr val="677085"/>
                </a:solidFill>
                <a:latin typeface="75 Helvetica Bold" charset="0"/>
              </a:rPr>
              <a:pPr eaLnBrk="1" hangingPunct="1"/>
              <a:t>15</a:t>
            </a:fld>
            <a:endParaRPr lang="en-US" sz="800" dirty="0">
              <a:solidFill>
                <a:srgbClr val="677085"/>
              </a:solidFill>
              <a:latin typeface="75 Helvetica Bold" charset="0"/>
            </a:endParaRPr>
          </a:p>
        </p:txBody>
      </p:sp>
      <p:sp>
        <p:nvSpPr>
          <p:cNvPr id="41988" name="Rectangle 2"/>
          <p:cNvSpPr>
            <a:spLocks noGrp="1" noChangeArrowheads="1"/>
          </p:cNvSpPr>
          <p:nvPr>
            <p:ph type="title"/>
          </p:nvPr>
        </p:nvSpPr>
        <p:spPr/>
        <p:txBody>
          <a:bodyPr/>
          <a:lstStyle/>
          <a:p>
            <a:pPr eaLnBrk="1" hangingPunct="1"/>
            <a:r>
              <a:rPr lang="en-US" dirty="0" smtClean="0"/>
              <a:t>What is a </a:t>
            </a:r>
            <a:r>
              <a:rPr lang="en-US" b="1" dirty="0" smtClean="0"/>
              <a:t>magnetic field</a:t>
            </a:r>
            <a:r>
              <a:rPr lang="en-US" dirty="0" smtClean="0"/>
              <a:t>?</a:t>
            </a:r>
          </a:p>
        </p:txBody>
      </p:sp>
      <p:pic>
        <p:nvPicPr>
          <p:cNvPr id="41989" name="Picture 4" descr="An illustration showing a bar magnet in the middle marked with north and south poles at opposite ends.  The magnetic field lines are shown radiating outward in curved lines from one pole to the other.  This drawing represents iron filings highlighting the magnetic fields."/>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879475" y="2460625"/>
            <a:ext cx="3981450" cy="267176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41990" name="TextBox 6"/>
          <p:cNvSpPr txBox="1">
            <a:spLocks noChangeArrowheads="1"/>
          </p:cNvSpPr>
          <p:nvPr/>
        </p:nvSpPr>
        <p:spPr bwMode="auto">
          <a:xfrm>
            <a:off x="5118100" y="2273300"/>
            <a:ext cx="4762500" cy="3785652"/>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buFont typeface="AGaramond RegularSC" charset="0"/>
              <a:buNone/>
            </a:pPr>
            <a:r>
              <a:rPr lang="en-US" sz="1600" b="1" dirty="0">
                <a:solidFill>
                  <a:srgbClr val="000000"/>
                </a:solidFill>
                <a:latin typeface="Arial" pitchFamily="34" charset="0"/>
              </a:rPr>
              <a:t>Magnetic fields </a:t>
            </a:r>
            <a:r>
              <a:rPr lang="en-US" sz="1600" dirty="0">
                <a:solidFill>
                  <a:srgbClr val="000000"/>
                </a:solidFill>
                <a:latin typeface="Arial" pitchFamily="34" charset="0"/>
              </a:rPr>
              <a:t>are created by things that are magnetic</a:t>
            </a:r>
            <a:r>
              <a:rPr lang="en-US" sz="1600" dirty="0" smtClean="0">
                <a:solidFill>
                  <a:srgbClr val="000000"/>
                </a:solidFill>
                <a:latin typeface="Arial" pitchFamily="34" charset="0"/>
              </a:rPr>
              <a:t> or </a:t>
            </a:r>
            <a:r>
              <a:rPr lang="en-US" sz="1600" dirty="0">
                <a:solidFill>
                  <a:srgbClr val="000000"/>
                </a:solidFill>
                <a:latin typeface="Arial" pitchFamily="34" charset="0"/>
              </a:rPr>
              <a:t>by moving</a:t>
            </a:r>
            <a:r>
              <a:rPr lang="en-US" sz="1600" dirty="0" smtClean="0">
                <a:solidFill>
                  <a:srgbClr val="000000"/>
                </a:solidFill>
                <a:latin typeface="Arial" pitchFamily="34" charset="0"/>
              </a:rPr>
              <a:t> electric charges. </a:t>
            </a:r>
            <a:r>
              <a:rPr lang="en-US" sz="1600" dirty="0">
                <a:solidFill>
                  <a:srgbClr val="000000"/>
                </a:solidFill>
                <a:latin typeface="Arial" pitchFamily="34" charset="0"/>
              </a:rPr>
              <a:t>A magnetic field is</a:t>
            </a:r>
            <a:r>
              <a:rPr lang="en-US" sz="1600" dirty="0" smtClean="0">
                <a:solidFill>
                  <a:srgbClr val="000000"/>
                </a:solidFill>
                <a:latin typeface="Arial" pitchFamily="34" charset="0"/>
              </a:rPr>
              <a:t> a field, or map, that describes the strength and direction of magnetism at each point in space.  The magnetic field at a particular location can be used to determine the force felt by other magnetic objects or electric charges at that location.</a:t>
            </a:r>
          </a:p>
          <a:p>
            <a:pPr>
              <a:lnSpc>
                <a:spcPct val="150000"/>
              </a:lnSpc>
              <a:buFont typeface="AGaramond RegularSC" charset="0"/>
              <a:buNone/>
            </a:pPr>
            <a:endParaRPr lang="en-US" sz="1600" dirty="0">
              <a:solidFill>
                <a:srgbClr val="000000"/>
              </a:solidFill>
              <a:latin typeface="Arial" pitchFamily="34" charset="0"/>
            </a:endParaRPr>
          </a:p>
          <a:p>
            <a:pPr>
              <a:buFont typeface="AGaramond RegularSC" charset="0"/>
              <a:buNone/>
            </a:pPr>
            <a:r>
              <a:rPr lang="en-US" sz="1200" i="1" dirty="0">
                <a:solidFill>
                  <a:srgbClr val="000000"/>
                </a:solidFill>
                <a:latin typeface="Arial" pitchFamily="34" charset="0"/>
              </a:rPr>
              <a:t>Iron filings around a bar magnet highlighting the magnetic fields.  Image credit: </a:t>
            </a:r>
            <a:r>
              <a:rPr lang="en-US" sz="1200" i="1" dirty="0">
                <a:solidFill>
                  <a:schemeClr val="tx1"/>
                </a:solidFill>
                <a:latin typeface="Arial" pitchFamily="34" charset="0"/>
              </a:rPr>
              <a:t>Public domain image</a:t>
            </a:r>
            <a:endParaRPr lang="en-US" sz="1200" dirty="0">
              <a:solidFill>
                <a:srgbClr val="000000"/>
              </a:solidFill>
              <a:latin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44035"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B0368605-ED24-4BE5-BA41-2394AC7B08CA}" type="slidenum">
              <a:rPr lang="en-US" sz="800">
                <a:solidFill>
                  <a:srgbClr val="677085"/>
                </a:solidFill>
                <a:latin typeface="75 Helvetica Bold" charset="0"/>
              </a:rPr>
              <a:pPr eaLnBrk="1" hangingPunct="1"/>
              <a:t>16</a:t>
            </a:fld>
            <a:endParaRPr lang="en-US" sz="800" dirty="0">
              <a:solidFill>
                <a:srgbClr val="677085"/>
              </a:solidFill>
              <a:latin typeface="75 Helvetica Bold" charset="0"/>
            </a:endParaRPr>
          </a:p>
        </p:txBody>
      </p:sp>
      <p:sp>
        <p:nvSpPr>
          <p:cNvPr id="44036" name="Rectangle 1026"/>
          <p:cNvSpPr>
            <a:spLocks noGrp="1" noChangeArrowheads="1"/>
          </p:cNvSpPr>
          <p:nvPr>
            <p:ph type="title"/>
          </p:nvPr>
        </p:nvSpPr>
        <p:spPr/>
        <p:txBody>
          <a:bodyPr/>
          <a:lstStyle/>
          <a:p>
            <a:pPr eaLnBrk="1" hangingPunct="1"/>
            <a:r>
              <a:rPr lang="en-US" dirty="0" smtClean="0"/>
              <a:t>What is a </a:t>
            </a:r>
            <a:r>
              <a:rPr lang="en-US" b="1" dirty="0" smtClean="0"/>
              <a:t>magnetic field</a:t>
            </a:r>
            <a:r>
              <a:rPr lang="en-US" dirty="0" smtClean="0"/>
              <a:t>?</a:t>
            </a:r>
          </a:p>
        </p:txBody>
      </p:sp>
      <p:pic>
        <p:nvPicPr>
          <p:cNvPr id="44037" name="Picture 1030" descr="A drawing combined with an image showing the Sun, the outer atmosphere of the Sun, called the &quot;corona&quot;, and the complex magnetic field of the Sun, using actual solar data."/>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336550" y="2260600"/>
            <a:ext cx="5386388" cy="3556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44038" name="TextBox 6"/>
          <p:cNvSpPr txBox="1">
            <a:spLocks noChangeArrowheads="1"/>
          </p:cNvSpPr>
          <p:nvPr/>
        </p:nvSpPr>
        <p:spPr bwMode="auto">
          <a:xfrm>
            <a:off x="5816600" y="2057400"/>
            <a:ext cx="3962400" cy="31861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buFont typeface="AGaramond RegularSC" charset="0"/>
              <a:buNone/>
            </a:pPr>
            <a:r>
              <a:rPr lang="en-US" sz="1600" dirty="0">
                <a:solidFill>
                  <a:srgbClr val="000000"/>
                </a:solidFill>
                <a:latin typeface="Arial" pitchFamily="34" charset="0"/>
              </a:rPr>
              <a:t>When charged particles move around really fast, they create magnetic fields.  The Sun has a large and complex magnetic field formed by moving charged particles – mostly ions and electrons.</a:t>
            </a:r>
          </a:p>
          <a:p>
            <a:endParaRPr lang="en-US" dirty="0">
              <a:solidFill>
                <a:srgbClr val="000000"/>
              </a:solidFill>
              <a:latin typeface="Times New Roman" pitchFamily="18" charset="0"/>
            </a:endParaRPr>
          </a:p>
          <a:p>
            <a:endParaRPr lang="en-US" sz="1200" dirty="0">
              <a:solidFill>
                <a:srgbClr val="000000"/>
              </a:solidFill>
              <a:latin typeface="Arial" pitchFamily="34" charset="0"/>
            </a:endParaRPr>
          </a:p>
          <a:p>
            <a:endParaRPr lang="en-US" sz="1200" dirty="0">
              <a:solidFill>
                <a:srgbClr val="000000"/>
              </a:solidFill>
              <a:latin typeface="Arial" pitchFamily="34" charset="0"/>
            </a:endParaRPr>
          </a:p>
          <a:p>
            <a:endParaRPr lang="en-US" sz="1200" dirty="0">
              <a:solidFill>
                <a:srgbClr val="000000"/>
              </a:solidFill>
              <a:latin typeface="Arial" pitchFamily="34" charset="0"/>
            </a:endParaRPr>
          </a:p>
          <a:p>
            <a:pPr>
              <a:buFont typeface="AGaramond RegularSC" charset="0"/>
              <a:buNone/>
            </a:pPr>
            <a:r>
              <a:rPr lang="en-US" sz="1200" i="1" dirty="0">
                <a:solidFill>
                  <a:schemeClr val="bg2"/>
                </a:solidFill>
                <a:latin typeface="Arial" pitchFamily="34" charset="0"/>
              </a:rPr>
              <a:t>A rendition of the Sun’s magnetic field, using actual solar data.  Image credit:</a:t>
            </a:r>
            <a:r>
              <a:rPr lang="en-US" sz="1200" i="1" dirty="0">
                <a:solidFill>
                  <a:schemeClr val="tx1"/>
                </a:solidFill>
                <a:latin typeface="Arial" pitchFamily="34" charset="0"/>
              </a:rPr>
              <a:t> Kiepenheuer-Institut fur Sonnenphysik</a:t>
            </a:r>
            <a:endParaRPr lang="en-US" sz="1200" dirty="0">
              <a:solidFill>
                <a:srgbClr val="000000"/>
              </a:solidFill>
              <a:latin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46083"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80C712DD-0959-453A-8690-38133BC943F9}" type="slidenum">
              <a:rPr lang="en-US" sz="800">
                <a:solidFill>
                  <a:srgbClr val="677085"/>
                </a:solidFill>
                <a:latin typeface="75 Helvetica Bold" charset="0"/>
              </a:rPr>
              <a:pPr eaLnBrk="1" hangingPunct="1"/>
              <a:t>17</a:t>
            </a:fld>
            <a:endParaRPr lang="en-US" sz="800" dirty="0">
              <a:solidFill>
                <a:srgbClr val="677085"/>
              </a:solidFill>
              <a:latin typeface="75 Helvetica Bold" charset="0"/>
            </a:endParaRPr>
          </a:p>
        </p:txBody>
      </p:sp>
      <p:sp>
        <p:nvSpPr>
          <p:cNvPr id="46084" name="Rectangle 2"/>
          <p:cNvSpPr>
            <a:spLocks noGrp="1" noChangeArrowheads="1"/>
          </p:cNvSpPr>
          <p:nvPr>
            <p:ph type="title"/>
          </p:nvPr>
        </p:nvSpPr>
        <p:spPr/>
        <p:txBody>
          <a:bodyPr/>
          <a:lstStyle/>
          <a:p>
            <a:pPr eaLnBrk="1" hangingPunct="1"/>
            <a:r>
              <a:rPr lang="en-US" dirty="0" smtClean="0"/>
              <a:t>What is the </a:t>
            </a:r>
            <a:r>
              <a:rPr lang="en-US" b="1" dirty="0" smtClean="0"/>
              <a:t>solar wind</a:t>
            </a:r>
            <a:r>
              <a:rPr lang="en-US" dirty="0" smtClean="0"/>
              <a:t>?</a:t>
            </a:r>
          </a:p>
        </p:txBody>
      </p:sp>
      <p:pic>
        <p:nvPicPr>
          <p:cNvPr id="46085" name="Picture 7" descr="The solar corona, as seen by the LASCO instrument on the SOHO spacecraft.  The Sun itself is blocked by a screen so that the much dimmer corona can be imaged."/>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330200" y="2330450"/>
            <a:ext cx="4565650" cy="44132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46086" name="TextBox 6"/>
          <p:cNvSpPr txBox="1">
            <a:spLocks noChangeArrowheads="1"/>
          </p:cNvSpPr>
          <p:nvPr/>
        </p:nvSpPr>
        <p:spPr bwMode="auto">
          <a:xfrm>
            <a:off x="5029200" y="2159000"/>
            <a:ext cx="4660900" cy="337026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lnSpc>
                <a:spcPct val="150000"/>
              </a:lnSpc>
              <a:buFont typeface="AGaramond RegularSC" charset="0"/>
              <a:buNone/>
            </a:pPr>
            <a:r>
              <a:rPr lang="en-US" sz="1600" dirty="0">
                <a:solidFill>
                  <a:srgbClr val="000000"/>
                </a:solidFill>
                <a:latin typeface="Arial" pitchFamily="34" charset="0"/>
              </a:rPr>
              <a:t>The </a:t>
            </a:r>
            <a:r>
              <a:rPr lang="en-US" sz="1600" b="1" dirty="0">
                <a:solidFill>
                  <a:srgbClr val="000000"/>
                </a:solidFill>
                <a:latin typeface="Arial" pitchFamily="34" charset="0"/>
              </a:rPr>
              <a:t>solar wind</a:t>
            </a:r>
            <a:r>
              <a:rPr lang="en-US" sz="1600" dirty="0">
                <a:solidFill>
                  <a:srgbClr val="000000"/>
                </a:solidFill>
                <a:latin typeface="Arial" pitchFamily="34" charset="0"/>
              </a:rPr>
              <a:t> is a stream of charged particles (plasma) that flow off the Sun at about one million miles per hour (400 kilometers per second)! These particles come from the outermost layer of the Sun, called the corona.</a:t>
            </a:r>
          </a:p>
          <a:p>
            <a:pPr eaLnBrk="1" hangingPunct="1">
              <a:lnSpc>
                <a:spcPct val="150000"/>
              </a:lnSpc>
              <a:buFont typeface="AGaramond RegularSC" charset="0"/>
              <a:buNone/>
            </a:pPr>
            <a:endParaRPr lang="en-US" sz="1600" dirty="0">
              <a:solidFill>
                <a:srgbClr val="000000"/>
              </a:solidFill>
              <a:latin typeface="Arial" pitchFamily="34" charset="0"/>
            </a:endParaRPr>
          </a:p>
          <a:p>
            <a:pPr eaLnBrk="1" hangingPunct="1">
              <a:buFont typeface="AGaramond RegularSC" charset="0"/>
              <a:buNone/>
            </a:pPr>
            <a:endParaRPr lang="en-US" dirty="0">
              <a:solidFill>
                <a:srgbClr val="000000"/>
              </a:solidFill>
            </a:endParaRPr>
          </a:p>
          <a:p>
            <a:pPr eaLnBrk="1" hangingPunct="1">
              <a:buFont typeface="AGaramond RegularSC" charset="0"/>
              <a:buNone/>
            </a:pPr>
            <a:endParaRPr lang="en-US" sz="1200" dirty="0">
              <a:solidFill>
                <a:srgbClr val="000000"/>
              </a:solidFill>
              <a:latin typeface="Arial" pitchFamily="34" charset="0"/>
            </a:endParaRPr>
          </a:p>
          <a:p>
            <a:pPr eaLnBrk="1" hangingPunct="1">
              <a:buFont typeface="AGaramond RegularSC" charset="0"/>
              <a:buNone/>
            </a:pPr>
            <a:r>
              <a:rPr lang="en-US" sz="1200" i="1" dirty="0">
                <a:solidFill>
                  <a:srgbClr val="000000"/>
                </a:solidFill>
                <a:latin typeface="Arial" pitchFamily="34" charset="0"/>
              </a:rPr>
              <a:t>The solar corona, as seen by the LASCO instrument on the SOHO spacecraft. The Sun itself is blocked by a “screen” so that the much dimmer corona can be imaged.  Image credit: </a:t>
            </a:r>
            <a:r>
              <a:rPr lang="en-US" sz="1200" i="1" dirty="0">
                <a:solidFill>
                  <a:schemeClr val="tx1"/>
                </a:solidFill>
                <a:latin typeface="Arial" pitchFamily="34" charset="0"/>
              </a:rPr>
              <a:t>SOHO (ESA and NASA)</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48131"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01BD17DF-D208-470B-BE3F-8A8E05174138}" type="slidenum">
              <a:rPr lang="en-US" sz="800">
                <a:solidFill>
                  <a:srgbClr val="677085"/>
                </a:solidFill>
                <a:latin typeface="75 Helvetica Bold" charset="0"/>
              </a:rPr>
              <a:pPr eaLnBrk="1" hangingPunct="1"/>
              <a:t>18</a:t>
            </a:fld>
            <a:endParaRPr lang="en-US" sz="800" dirty="0">
              <a:solidFill>
                <a:srgbClr val="677085"/>
              </a:solidFill>
              <a:latin typeface="75 Helvetica Bold" charset="0"/>
            </a:endParaRPr>
          </a:p>
        </p:txBody>
      </p:sp>
      <p:sp>
        <p:nvSpPr>
          <p:cNvPr id="48132" name="Rectangle 1026"/>
          <p:cNvSpPr>
            <a:spLocks noGrp="1" noChangeArrowheads="1"/>
          </p:cNvSpPr>
          <p:nvPr>
            <p:ph type="title"/>
          </p:nvPr>
        </p:nvSpPr>
        <p:spPr/>
        <p:txBody>
          <a:bodyPr/>
          <a:lstStyle/>
          <a:p>
            <a:pPr eaLnBrk="1" hangingPunct="1"/>
            <a:r>
              <a:rPr lang="en-US" dirty="0" smtClean="0"/>
              <a:t>What is the </a:t>
            </a:r>
            <a:r>
              <a:rPr lang="en-US" b="1" dirty="0" smtClean="0"/>
              <a:t>interstellar medium</a:t>
            </a:r>
            <a:r>
              <a:rPr lang="en-US" dirty="0" smtClean="0"/>
              <a:t>?</a:t>
            </a:r>
          </a:p>
        </p:txBody>
      </p:sp>
      <p:sp>
        <p:nvSpPr>
          <p:cNvPr id="48133" name="TextBox 5"/>
          <p:cNvSpPr txBox="1">
            <a:spLocks noChangeArrowheads="1"/>
          </p:cNvSpPr>
          <p:nvPr/>
        </p:nvSpPr>
        <p:spPr bwMode="auto">
          <a:xfrm>
            <a:off x="419100" y="2463800"/>
            <a:ext cx="9385300" cy="31083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1600" dirty="0">
                <a:solidFill>
                  <a:srgbClr val="000000"/>
                </a:solidFill>
                <a:latin typeface="Arial" pitchFamily="34" charset="0"/>
              </a:rPr>
              <a:t>The </a:t>
            </a:r>
            <a:r>
              <a:rPr lang="en-US" sz="1600" b="1" dirty="0">
                <a:solidFill>
                  <a:srgbClr val="000000"/>
                </a:solidFill>
                <a:latin typeface="Arial" pitchFamily="34" charset="0"/>
              </a:rPr>
              <a:t>interstellar medium</a:t>
            </a:r>
            <a:r>
              <a:rPr lang="en-US" sz="1600" dirty="0">
                <a:solidFill>
                  <a:srgbClr val="000000"/>
                </a:solidFill>
                <a:latin typeface="Arial" pitchFamily="34" charset="0"/>
              </a:rPr>
              <a:t> (ISM) is the name for the material that is in space between stars in our Milky Way Galaxy:</a:t>
            </a:r>
          </a:p>
          <a:p>
            <a:pPr eaLnBrk="1" hangingPunct="1"/>
            <a:endParaRPr lang="en-US" sz="1600" dirty="0">
              <a:solidFill>
                <a:srgbClr val="000000"/>
              </a:solidFill>
              <a:latin typeface="Arial" pitchFamily="34" charset="0"/>
            </a:endParaRPr>
          </a:p>
          <a:p>
            <a:pPr eaLnBrk="1" hangingPunct="1">
              <a:buFontTx/>
              <a:buChar char="•"/>
            </a:pPr>
            <a:r>
              <a:rPr lang="en-US" sz="1600" dirty="0">
                <a:solidFill>
                  <a:srgbClr val="000000"/>
                </a:solidFill>
                <a:latin typeface="Arial" pitchFamily="34" charset="0"/>
              </a:rPr>
              <a:t> mostly hydrogen and helium</a:t>
            </a:r>
          </a:p>
          <a:p>
            <a:pPr eaLnBrk="1" hangingPunct="1">
              <a:buFontTx/>
              <a:buChar char="•"/>
            </a:pPr>
            <a:r>
              <a:rPr lang="en-US" sz="1600" dirty="0">
                <a:solidFill>
                  <a:srgbClr val="000000"/>
                </a:solidFill>
                <a:latin typeface="Arial" pitchFamily="34" charset="0"/>
              </a:rPr>
              <a:t> heavier elements such as carbon</a:t>
            </a:r>
          </a:p>
          <a:p>
            <a:pPr eaLnBrk="1" hangingPunct="1">
              <a:buFontTx/>
              <a:buChar char="•"/>
            </a:pPr>
            <a:r>
              <a:rPr lang="en-US" sz="1600" dirty="0">
                <a:solidFill>
                  <a:srgbClr val="000000"/>
                </a:solidFill>
                <a:latin typeface="Arial" pitchFamily="34" charset="0"/>
              </a:rPr>
              <a:t> dust, mostly silicates</a:t>
            </a:r>
          </a:p>
          <a:p>
            <a:pPr eaLnBrk="1" hangingPunct="1"/>
            <a:endParaRPr lang="en-US" sz="1600" dirty="0">
              <a:solidFill>
                <a:srgbClr val="000000"/>
              </a:solidFill>
              <a:latin typeface="Arial" pitchFamily="34" charset="0"/>
            </a:endParaRPr>
          </a:p>
          <a:p>
            <a:pPr eaLnBrk="1" hangingPunct="1"/>
            <a:r>
              <a:rPr lang="en-US" sz="1600" dirty="0">
                <a:solidFill>
                  <a:srgbClr val="000000"/>
                </a:solidFill>
                <a:latin typeface="Arial" pitchFamily="34" charset="0"/>
              </a:rPr>
              <a:t>The next slide shows examples of dust and gas clouds between the stars in our Milky Way Galaxy.</a:t>
            </a:r>
            <a:endParaRPr lang="en-US" sz="1600" i="1" dirty="0">
              <a:solidFill>
                <a:srgbClr val="000000"/>
              </a:solidFill>
              <a:latin typeface="Arial" pitchFamily="34" charset="0"/>
            </a:endParaRPr>
          </a:p>
          <a:p>
            <a:pPr eaLnBrk="1" hangingPunct="1"/>
            <a:endParaRPr lang="en-US" sz="800" i="1" dirty="0">
              <a:solidFill>
                <a:srgbClr val="000000"/>
              </a:solidFill>
            </a:endParaRPr>
          </a:p>
          <a:p>
            <a:pPr eaLnBrk="1" hangingPunct="1"/>
            <a:endParaRPr lang="en-US" sz="800" i="1" dirty="0">
              <a:solidFill>
                <a:srgbClr val="000000"/>
              </a:solidFill>
            </a:endParaRPr>
          </a:p>
          <a:p>
            <a:pPr eaLnBrk="1" hangingPunct="1"/>
            <a:endParaRPr lang="en-US" sz="800" i="1" dirty="0">
              <a:solidFill>
                <a:srgbClr val="000000"/>
              </a:solidFill>
            </a:endParaRPr>
          </a:p>
          <a:p>
            <a:pPr eaLnBrk="1" hangingPunct="1"/>
            <a:endParaRPr lang="en-US" sz="800" i="1" dirty="0">
              <a:solidFill>
                <a:srgbClr val="000000"/>
              </a:solidFill>
            </a:endParaRPr>
          </a:p>
          <a:p>
            <a:pPr eaLnBrk="1" hangingPunct="1"/>
            <a:endParaRPr lang="en-US" sz="1200" i="1" dirty="0">
              <a:solidFill>
                <a:srgbClr val="000000"/>
              </a:solidFill>
              <a:latin typeface="Arial" pitchFamily="34" charset="0"/>
            </a:endParaRPr>
          </a:p>
          <a:p>
            <a:pPr eaLnBrk="1" hangingPunct="1"/>
            <a:r>
              <a:rPr lang="en-US" sz="1200" i="1" dirty="0">
                <a:solidFill>
                  <a:srgbClr val="000000"/>
                </a:solidFill>
                <a:latin typeface="Arial" pitchFamily="34" charset="0"/>
              </a:rPr>
              <a:t>Next slide:  An</a:t>
            </a:r>
            <a:r>
              <a:rPr lang="en-US" sz="1200" i="1" dirty="0" smtClean="0">
                <a:solidFill>
                  <a:srgbClr val="000000"/>
                </a:solidFill>
                <a:latin typeface="Arial" pitchFamily="34" charset="0"/>
              </a:rPr>
              <a:t> image </a:t>
            </a:r>
            <a:r>
              <a:rPr lang="en-US" sz="1200" i="1" dirty="0">
                <a:solidFill>
                  <a:srgbClr val="000000"/>
                </a:solidFill>
                <a:latin typeface="Arial" pitchFamily="34" charset="0"/>
              </a:rPr>
              <a:t>of interstellar material, imaged by the Spitzer Space Telescope.  Slide 18 Image credit: </a:t>
            </a:r>
            <a:r>
              <a:rPr lang="en-US" sz="1200" i="1" dirty="0">
                <a:solidFill>
                  <a:schemeClr val="tx1"/>
                </a:solidFill>
                <a:latin typeface="Arial" pitchFamily="34" charset="0"/>
              </a:rPr>
              <a:t>NASA/JPL-Caltech/E. Churchwell (University of Wisconsin)</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50179"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A137EA47-DE38-417E-AFE5-C4D335FB8FC7}" type="slidenum">
              <a:rPr lang="en-US" sz="800">
                <a:solidFill>
                  <a:srgbClr val="677085"/>
                </a:solidFill>
                <a:latin typeface="75 Helvetica Bold" charset="0"/>
              </a:rPr>
              <a:pPr eaLnBrk="1" hangingPunct="1"/>
              <a:t>19</a:t>
            </a:fld>
            <a:endParaRPr lang="en-US" sz="800" dirty="0">
              <a:solidFill>
                <a:srgbClr val="677085"/>
              </a:solidFill>
              <a:latin typeface="75 Helvetica Bold" charset="0"/>
            </a:endParaRPr>
          </a:p>
        </p:txBody>
      </p:sp>
      <p:sp>
        <p:nvSpPr>
          <p:cNvPr id="50180" name="Rectangle 1026"/>
          <p:cNvSpPr>
            <a:spLocks noGrp="1" noChangeArrowheads="1"/>
          </p:cNvSpPr>
          <p:nvPr>
            <p:ph type="title"/>
          </p:nvPr>
        </p:nvSpPr>
        <p:spPr>
          <a:xfrm>
            <a:off x="541338" y="371475"/>
            <a:ext cx="9136062" cy="949325"/>
          </a:xfrm>
        </p:spPr>
        <p:txBody>
          <a:bodyPr/>
          <a:lstStyle/>
          <a:p>
            <a:pPr eaLnBrk="1" hangingPunct="1"/>
            <a:r>
              <a:rPr lang="en-US" dirty="0" smtClean="0"/>
              <a:t>What is the </a:t>
            </a:r>
            <a:r>
              <a:rPr lang="en-US" b="1" dirty="0" smtClean="0"/>
              <a:t>interstellar medium</a:t>
            </a:r>
            <a:r>
              <a:rPr lang="en-US" dirty="0" smtClean="0"/>
              <a:t>?</a:t>
            </a:r>
          </a:p>
        </p:txBody>
      </p:sp>
      <p:pic>
        <p:nvPicPr>
          <p:cNvPr id="50181" name="Picture 10" descr="Several images in collage from the Spitzer Space Telescope showing clouds and wisps of interstellar medium in our Milky Way Galaxy."/>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155825" y="1244600"/>
            <a:ext cx="5697538" cy="45593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6" name="TextBox 5"/>
          <p:cNvSpPr txBox="1"/>
          <p:nvPr/>
        </p:nvSpPr>
        <p:spPr>
          <a:xfrm>
            <a:off x="812800" y="5791200"/>
            <a:ext cx="8547100" cy="1600200"/>
          </a:xfrm>
          <a:prstGeom prst="rect">
            <a:avLst/>
          </a:prstGeom>
          <a:noFill/>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1400" dirty="0">
                <a:solidFill>
                  <a:srgbClr val="000000"/>
                </a:solidFill>
                <a:latin typeface="Arial" pitchFamily="34" charset="0"/>
              </a:rPr>
              <a:t>This image shows</a:t>
            </a:r>
            <a:r>
              <a:rPr lang="en-US" sz="1400" dirty="0" smtClean="0">
                <a:solidFill>
                  <a:srgbClr val="000000"/>
                </a:solidFill>
                <a:latin typeface="Arial" pitchFamily="34" charset="0"/>
              </a:rPr>
              <a:t> material of the interstellar medium shining </a:t>
            </a:r>
            <a:r>
              <a:rPr lang="en-US" sz="1400" dirty="0">
                <a:solidFill>
                  <a:srgbClr val="000000"/>
                </a:solidFill>
                <a:latin typeface="Arial" pitchFamily="34" charset="0"/>
              </a:rPr>
              <a:t>in infrared light. The red clouds indicate the presence of large</a:t>
            </a:r>
            <a:r>
              <a:rPr lang="en-US" sz="1400" dirty="0" smtClean="0">
                <a:solidFill>
                  <a:srgbClr val="000000"/>
                </a:solidFill>
                <a:latin typeface="Arial" pitchFamily="34" charset="0"/>
              </a:rPr>
              <a:t> molecules </a:t>
            </a:r>
            <a:r>
              <a:rPr lang="en-US" sz="1400" dirty="0">
                <a:solidFill>
                  <a:srgbClr val="000000"/>
                </a:solidFill>
                <a:latin typeface="Arial" pitchFamily="34" charset="0"/>
              </a:rPr>
              <a:t>mixed with the dust, which have been illuminated by nearby star formation.  White arcs in several of the images show regions where stars are forming.  The bubble-shaped dust clouds are created by powerful stellar winds that blow aside the interstellar dust around massive groups of forming stars.  Green wisps show the presence of hot hydrogen gas.  The small bubble in the top-middle is a planetary nebula – a feature that forms when a red giant star has blown off its outer layers into space, leaving the core of the star, known as a white dwarf, in the middle.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7411"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F55468B7-3DA9-4D06-8A0A-B5D7270AF1E1}" type="slidenum">
              <a:rPr lang="en-US" sz="800">
                <a:solidFill>
                  <a:srgbClr val="677085"/>
                </a:solidFill>
                <a:latin typeface="75 Helvetica Bold" charset="0"/>
              </a:rPr>
              <a:pPr eaLnBrk="1" hangingPunct="1"/>
              <a:t>2</a:t>
            </a:fld>
            <a:endParaRPr lang="en-US" sz="800" dirty="0">
              <a:solidFill>
                <a:srgbClr val="677085"/>
              </a:solidFill>
              <a:latin typeface="75 Helvetica Bold" charset="0"/>
            </a:endParaRPr>
          </a:p>
        </p:txBody>
      </p:sp>
      <p:sp>
        <p:nvSpPr>
          <p:cNvPr id="17412" name="Rectangle 2"/>
          <p:cNvSpPr>
            <a:spLocks noGrp="1" noChangeArrowheads="1"/>
          </p:cNvSpPr>
          <p:nvPr>
            <p:ph type="title"/>
          </p:nvPr>
        </p:nvSpPr>
        <p:spPr/>
        <p:txBody>
          <a:bodyPr/>
          <a:lstStyle/>
          <a:p>
            <a:pPr eaLnBrk="1" hangingPunct="1"/>
            <a:r>
              <a:rPr lang="en-US" dirty="0" smtClean="0"/>
              <a:t>How to use this resource:</a:t>
            </a:r>
          </a:p>
        </p:txBody>
      </p:sp>
      <p:sp>
        <p:nvSpPr>
          <p:cNvPr id="17414" name="TextBox 6"/>
          <p:cNvSpPr txBox="1">
            <a:spLocks noChangeArrowheads="1"/>
          </p:cNvSpPr>
          <p:nvPr/>
        </p:nvSpPr>
        <p:spPr bwMode="auto">
          <a:xfrm>
            <a:off x="431800" y="2336800"/>
            <a:ext cx="9321800" cy="4847482"/>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pPr>
            <a:r>
              <a:rPr lang="en-US" sz="1600" dirty="0" smtClean="0">
                <a:solidFill>
                  <a:srgbClr val="000000"/>
                </a:solidFill>
                <a:latin typeface="Arial" pitchFamily="34" charset="0"/>
              </a:rPr>
              <a:t>Thank you for your interest in NASA’s Interstellar Boundary Explorer (IBEX) spacecraft mission.  This PowerPoint was designed as a comprehensive guide to the IBEX mission, background science, and results to date as of mid-2011.  There are images and text boxes on the following slides that will give you an overview of these topics, but there is also much more information contained in the Notes section below each slide that was included based on the questions and requests from informal (i.e. museum) educators who reviewed this material in 2008 and 2011.  We recommend that if you are perusing these slides for your own information, you should keep the PowerPoint in “Normal” view so that you can see the slide and the Notes sections at the same time.  If you wish to show some portion of this material to others, please keep in mind that you may have to make significant alterations to one or more slides so that they are appropriate for your audiences.  Thanks, again, for your interest in IBEX, and we hope you enjoy learning about the mission!  </a:t>
            </a:r>
          </a:p>
          <a:p>
            <a:pPr>
              <a:lnSpc>
                <a:spcPct val="150000"/>
              </a:lnSpc>
            </a:pPr>
            <a:r>
              <a:rPr lang="en-US" sz="1600" dirty="0" smtClean="0">
                <a:solidFill>
                  <a:srgbClr val="000000"/>
                </a:solidFill>
                <a:latin typeface="Arial" pitchFamily="34" charset="0"/>
              </a:rPr>
              <a:t>			- Sincerely, the IBEX Education and Public Outreach Team</a:t>
            </a:r>
          </a:p>
          <a:p>
            <a:endParaRPr lang="en-US" dirty="0" smtClean="0">
              <a:solidFill>
                <a:srgbClr val="000000"/>
              </a:solidFill>
              <a:latin typeface="Times New Roman" pitchFamily="18" charset="0"/>
            </a:endParaRPr>
          </a:p>
          <a:p>
            <a:endParaRPr lang="en-US" sz="1200" dirty="0">
              <a:solidFill>
                <a:srgbClr val="000000"/>
              </a:solidFill>
              <a:latin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52227"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A26748FE-39FA-4006-A5DF-BB17FA886946}" type="slidenum">
              <a:rPr lang="en-US" sz="800">
                <a:solidFill>
                  <a:srgbClr val="677085"/>
                </a:solidFill>
                <a:latin typeface="75 Helvetica Bold" charset="0"/>
              </a:rPr>
              <a:pPr eaLnBrk="1" hangingPunct="1"/>
              <a:t>20</a:t>
            </a:fld>
            <a:endParaRPr lang="en-US" sz="800" dirty="0">
              <a:solidFill>
                <a:srgbClr val="677085"/>
              </a:solidFill>
              <a:latin typeface="75 Helvetica Bold" charset="0"/>
            </a:endParaRPr>
          </a:p>
        </p:txBody>
      </p:sp>
      <p:sp>
        <p:nvSpPr>
          <p:cNvPr id="52228" name="Rectangle 2"/>
          <p:cNvSpPr>
            <a:spLocks noGrp="1" noChangeArrowheads="1"/>
          </p:cNvSpPr>
          <p:nvPr>
            <p:ph type="title"/>
          </p:nvPr>
        </p:nvSpPr>
        <p:spPr/>
        <p:txBody>
          <a:bodyPr/>
          <a:lstStyle/>
          <a:p>
            <a:pPr eaLnBrk="1" hangingPunct="1"/>
            <a:r>
              <a:rPr lang="en-US" dirty="0" smtClean="0"/>
              <a:t>What happens when the </a:t>
            </a:r>
            <a:r>
              <a:rPr lang="en-US" b="1" dirty="0" smtClean="0"/>
              <a:t>solar wind</a:t>
            </a:r>
            <a:r>
              <a:rPr lang="en-US" dirty="0" smtClean="0"/>
              <a:t> and </a:t>
            </a:r>
            <a:r>
              <a:rPr lang="en-US" b="1" dirty="0" smtClean="0"/>
              <a:t>ISM</a:t>
            </a:r>
            <a:r>
              <a:rPr lang="en-US" dirty="0" smtClean="0"/>
              <a:t> collide?</a:t>
            </a:r>
          </a:p>
        </p:txBody>
      </p:sp>
      <p:pic>
        <p:nvPicPr>
          <p:cNvPr id="52230" name="Picture 8" descr="An artist's rendition of our heliosphere, showing the Sun, the orbits of the outer planets and Pluto, the termination shock, the heliosheath, heliopause, and the bow shock.  These terms will be discussed later in this material.  The drawing also portrays the positions of Voyager 1 and Voyager 2 as they explore the heliosheath."/>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52413" y="2398713"/>
            <a:ext cx="5895975" cy="39766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52229" name="TextBox 6"/>
          <p:cNvSpPr txBox="1">
            <a:spLocks noChangeArrowheads="1"/>
          </p:cNvSpPr>
          <p:nvPr/>
        </p:nvSpPr>
        <p:spPr bwMode="auto">
          <a:xfrm>
            <a:off x="6223000" y="2222500"/>
            <a:ext cx="3835400" cy="30464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lnSpc>
                <a:spcPct val="150000"/>
              </a:lnSpc>
            </a:pPr>
            <a:r>
              <a:rPr lang="en-US" sz="1600" dirty="0">
                <a:solidFill>
                  <a:srgbClr val="000000"/>
                </a:solidFill>
                <a:latin typeface="Arial" pitchFamily="34" charset="0"/>
              </a:rPr>
              <a:t>The solar wind blows outward against the ISM and clears out a bubble-like region in this gas. This bubble that surrounds the Sun and the Solar System is called the </a:t>
            </a:r>
            <a:r>
              <a:rPr lang="en-US" sz="1600" b="1" dirty="0">
                <a:solidFill>
                  <a:srgbClr val="000000"/>
                </a:solidFill>
                <a:latin typeface="Arial" pitchFamily="34" charset="0"/>
              </a:rPr>
              <a:t>heliosphere</a:t>
            </a:r>
            <a:r>
              <a:rPr lang="en-US" sz="1600" dirty="0">
                <a:solidFill>
                  <a:srgbClr val="000000"/>
                </a:solidFill>
                <a:latin typeface="Arial" pitchFamily="34" charset="0"/>
              </a:rPr>
              <a:t>. </a:t>
            </a:r>
          </a:p>
          <a:p>
            <a:pPr eaLnBrk="1" hangingPunct="1"/>
            <a:endParaRPr lang="en-US" dirty="0">
              <a:solidFill>
                <a:srgbClr val="000000"/>
              </a:solidFill>
            </a:endParaRPr>
          </a:p>
          <a:p>
            <a:pPr eaLnBrk="1" hangingPunct="1"/>
            <a:endParaRPr lang="en-US" dirty="0">
              <a:solidFill>
                <a:srgbClr val="000000"/>
              </a:solidFill>
            </a:endParaRPr>
          </a:p>
          <a:p>
            <a:pPr eaLnBrk="1" hangingPunct="1"/>
            <a:endParaRPr lang="en-US" dirty="0">
              <a:solidFill>
                <a:srgbClr val="000000"/>
              </a:solidFill>
            </a:endParaRPr>
          </a:p>
          <a:p>
            <a:pPr eaLnBrk="1" hangingPunct="1"/>
            <a:endParaRPr lang="en-US" dirty="0">
              <a:solidFill>
                <a:srgbClr val="000000"/>
              </a:solidFill>
            </a:endParaRPr>
          </a:p>
          <a:p>
            <a:pPr eaLnBrk="1" hangingPunct="1"/>
            <a:endParaRPr lang="en-US" sz="1200" dirty="0">
              <a:solidFill>
                <a:srgbClr val="000000"/>
              </a:solidFill>
              <a:latin typeface="Arial" pitchFamily="34" charset="0"/>
            </a:endParaRPr>
          </a:p>
          <a:p>
            <a:pPr eaLnBrk="1" hangingPunct="1"/>
            <a:endParaRPr lang="en-US" sz="1200" dirty="0">
              <a:solidFill>
                <a:srgbClr val="000000"/>
              </a:solidFill>
              <a:latin typeface="Arial" pitchFamily="34" charset="0"/>
            </a:endParaRPr>
          </a:p>
          <a:p>
            <a:pPr eaLnBrk="1" hangingPunct="1"/>
            <a:r>
              <a:rPr lang="en-US" sz="1200" i="1" dirty="0">
                <a:solidFill>
                  <a:srgbClr val="000000"/>
                </a:solidFill>
                <a:latin typeface="Arial" pitchFamily="34" charset="0"/>
              </a:rPr>
              <a:t>Image Credit:</a:t>
            </a:r>
            <a:r>
              <a:rPr lang="en-US" sz="1200" i="1" dirty="0">
                <a:solidFill>
                  <a:schemeClr val="tx1"/>
                </a:solidFill>
                <a:latin typeface="Arial" pitchFamily="34" charset="0"/>
              </a:rPr>
              <a:t> Walt Feimer, NASA GSFC</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54275"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CBFDFD25-A152-476E-B1BD-EE6A3023D246}" type="slidenum">
              <a:rPr lang="en-US" sz="800">
                <a:solidFill>
                  <a:srgbClr val="677085"/>
                </a:solidFill>
                <a:latin typeface="75 Helvetica Bold" charset="0"/>
              </a:rPr>
              <a:pPr eaLnBrk="1" hangingPunct="1"/>
              <a:t>21</a:t>
            </a:fld>
            <a:endParaRPr lang="en-US" sz="800" dirty="0">
              <a:solidFill>
                <a:srgbClr val="677085"/>
              </a:solidFill>
              <a:latin typeface="75 Helvetica Bold" charset="0"/>
            </a:endParaRPr>
          </a:p>
        </p:txBody>
      </p:sp>
      <p:sp>
        <p:nvSpPr>
          <p:cNvPr id="54276" name="Rectangle 2"/>
          <p:cNvSpPr>
            <a:spLocks noGrp="1" noChangeArrowheads="1"/>
          </p:cNvSpPr>
          <p:nvPr>
            <p:ph type="title"/>
          </p:nvPr>
        </p:nvSpPr>
        <p:spPr>
          <a:xfrm>
            <a:off x="312738" y="1295400"/>
            <a:ext cx="9326562" cy="949325"/>
          </a:xfrm>
        </p:spPr>
        <p:txBody>
          <a:bodyPr/>
          <a:lstStyle/>
          <a:p>
            <a:pPr eaLnBrk="1" hangingPunct="1"/>
            <a:r>
              <a:rPr lang="en-US" dirty="0" smtClean="0"/>
              <a:t>What are the parts of the </a:t>
            </a:r>
            <a:r>
              <a:rPr lang="en-US" b="1" dirty="0" smtClean="0"/>
              <a:t>heliosphere</a:t>
            </a:r>
            <a:r>
              <a:rPr lang="en-US" dirty="0" smtClean="0"/>
              <a:t>?</a:t>
            </a:r>
          </a:p>
        </p:txBody>
      </p:sp>
      <p:pic>
        <p:nvPicPr>
          <p:cNvPr id="54278" name="Picture 8" descr="An artist's rendition of our heliosphere, showing the Sun, the orbits of the outer planets and Pluto, the termination shock, the heliosheath, heliopause, and the bow shock.  These terms will be discussed later in this material.  The drawing also portrays the positions of Voyager 1 and Voyager 2 as they explore the heliosheath."/>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27013" y="2411413"/>
            <a:ext cx="5970587" cy="40274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54277" name="Rectangle 3"/>
          <p:cNvSpPr>
            <a:spLocks noGrp="1" noChangeArrowheads="1"/>
          </p:cNvSpPr>
          <p:nvPr>
            <p:ph type="body" idx="1"/>
          </p:nvPr>
        </p:nvSpPr>
        <p:spPr>
          <a:xfrm>
            <a:off x="6230938" y="2333625"/>
            <a:ext cx="3408362" cy="4064000"/>
          </a:xfrm>
        </p:spPr>
        <p:txBody>
          <a:bodyPr/>
          <a:lstStyle/>
          <a:p>
            <a:pPr eaLnBrk="1" hangingPunct="1">
              <a:lnSpc>
                <a:spcPct val="100000"/>
              </a:lnSpc>
              <a:spcBef>
                <a:spcPct val="0"/>
              </a:spcBef>
              <a:spcAft>
                <a:spcPct val="0"/>
              </a:spcAft>
              <a:buClrTx/>
              <a:buSzTx/>
              <a:buFontTx/>
              <a:buNone/>
            </a:pPr>
            <a:r>
              <a:rPr lang="en-US" dirty="0" smtClean="0">
                <a:solidFill>
                  <a:srgbClr val="000000"/>
                </a:solidFill>
              </a:rPr>
              <a:t>The heliosphere consists of:</a:t>
            </a:r>
          </a:p>
          <a:p>
            <a:pPr eaLnBrk="1" hangingPunct="1">
              <a:lnSpc>
                <a:spcPct val="100000"/>
              </a:lnSpc>
              <a:spcBef>
                <a:spcPct val="0"/>
              </a:spcBef>
              <a:spcAft>
                <a:spcPct val="0"/>
              </a:spcAft>
              <a:buClrTx/>
              <a:buSzTx/>
              <a:buFontTx/>
              <a:buNone/>
            </a:pPr>
            <a:endParaRPr lang="en-US" dirty="0" smtClean="0">
              <a:solidFill>
                <a:srgbClr val="000000"/>
              </a:solidFill>
            </a:endParaRPr>
          </a:p>
          <a:p>
            <a:pPr eaLnBrk="1" hangingPunct="1">
              <a:lnSpc>
                <a:spcPct val="100000"/>
              </a:lnSpc>
              <a:spcBef>
                <a:spcPct val="0"/>
              </a:spcBef>
              <a:spcAft>
                <a:spcPct val="0"/>
              </a:spcAft>
              <a:buClrTx/>
              <a:buSzTx/>
              <a:buFontTx/>
              <a:buChar char="•"/>
            </a:pPr>
            <a:r>
              <a:rPr lang="en-US" dirty="0" smtClean="0">
                <a:solidFill>
                  <a:srgbClr val="000000"/>
                </a:solidFill>
              </a:rPr>
              <a:t> the </a:t>
            </a:r>
            <a:r>
              <a:rPr lang="en-US" b="1" dirty="0" smtClean="0">
                <a:solidFill>
                  <a:srgbClr val="000000"/>
                </a:solidFill>
              </a:rPr>
              <a:t>heliopause</a:t>
            </a:r>
            <a:r>
              <a:rPr lang="en-US" dirty="0" smtClean="0">
                <a:solidFill>
                  <a:srgbClr val="000000"/>
                </a:solidFill>
              </a:rPr>
              <a:t>, the outermost part of the boundary</a:t>
            </a:r>
          </a:p>
          <a:p>
            <a:pPr eaLnBrk="1" hangingPunct="1">
              <a:lnSpc>
                <a:spcPct val="100000"/>
              </a:lnSpc>
              <a:spcBef>
                <a:spcPct val="0"/>
              </a:spcBef>
              <a:spcAft>
                <a:spcPct val="0"/>
              </a:spcAft>
              <a:buClrTx/>
              <a:buSzTx/>
              <a:buFontTx/>
              <a:buChar char="•"/>
            </a:pPr>
            <a:r>
              <a:rPr lang="en-US" dirty="0" smtClean="0">
                <a:solidFill>
                  <a:srgbClr val="000000"/>
                </a:solidFill>
              </a:rPr>
              <a:t> the </a:t>
            </a:r>
            <a:r>
              <a:rPr lang="en-US" b="1" dirty="0" smtClean="0">
                <a:solidFill>
                  <a:srgbClr val="000000"/>
                </a:solidFill>
              </a:rPr>
              <a:t>termination shock</a:t>
            </a:r>
            <a:r>
              <a:rPr lang="en-US" dirty="0" smtClean="0">
                <a:solidFill>
                  <a:srgbClr val="000000"/>
                </a:solidFill>
              </a:rPr>
              <a:t>, the innermost part of the boundary</a:t>
            </a:r>
          </a:p>
          <a:p>
            <a:pPr eaLnBrk="1" hangingPunct="1">
              <a:lnSpc>
                <a:spcPct val="100000"/>
              </a:lnSpc>
              <a:spcBef>
                <a:spcPct val="0"/>
              </a:spcBef>
              <a:spcAft>
                <a:spcPct val="0"/>
              </a:spcAft>
              <a:buClrTx/>
              <a:buSzTx/>
              <a:buFontTx/>
              <a:buChar char="•"/>
            </a:pPr>
            <a:r>
              <a:rPr lang="en-US" dirty="0" smtClean="0">
                <a:solidFill>
                  <a:srgbClr val="000000"/>
                </a:solidFill>
              </a:rPr>
              <a:t> the </a:t>
            </a:r>
            <a:r>
              <a:rPr lang="en-US" b="1" dirty="0" smtClean="0">
                <a:solidFill>
                  <a:srgbClr val="000000"/>
                </a:solidFill>
              </a:rPr>
              <a:t>heliosheath, </a:t>
            </a:r>
            <a:r>
              <a:rPr lang="en-US" dirty="0" smtClean="0">
                <a:solidFill>
                  <a:srgbClr val="000000"/>
                </a:solidFill>
              </a:rPr>
              <a:t>the part in between the heliopause and the termination shock. </a:t>
            </a:r>
          </a:p>
          <a:p>
            <a:pPr eaLnBrk="1" hangingPunct="1">
              <a:lnSpc>
                <a:spcPct val="100000"/>
              </a:lnSpc>
              <a:spcBef>
                <a:spcPct val="0"/>
              </a:spcBef>
              <a:spcAft>
                <a:spcPct val="0"/>
              </a:spcAft>
              <a:buClrTx/>
              <a:buSzTx/>
              <a:buFontTx/>
              <a:buChar char="•"/>
            </a:pPr>
            <a:endParaRPr lang="en-US" sz="1800" dirty="0" smtClean="0">
              <a:solidFill>
                <a:srgbClr val="000000"/>
              </a:solidFill>
            </a:endParaRPr>
          </a:p>
          <a:p>
            <a:pPr eaLnBrk="1" hangingPunct="1">
              <a:lnSpc>
                <a:spcPct val="100000"/>
              </a:lnSpc>
              <a:spcBef>
                <a:spcPct val="0"/>
              </a:spcBef>
              <a:spcAft>
                <a:spcPct val="0"/>
              </a:spcAft>
              <a:buClrTx/>
              <a:buSzTx/>
              <a:buFontTx/>
              <a:buNone/>
            </a:pPr>
            <a:endParaRPr lang="en-US" sz="1800" dirty="0" smtClean="0">
              <a:solidFill>
                <a:srgbClr val="000000"/>
              </a:solidFill>
            </a:endParaRPr>
          </a:p>
          <a:p>
            <a:pPr eaLnBrk="1" hangingPunct="1">
              <a:lnSpc>
                <a:spcPct val="100000"/>
              </a:lnSpc>
              <a:spcBef>
                <a:spcPct val="0"/>
              </a:spcBef>
              <a:spcAft>
                <a:spcPct val="0"/>
              </a:spcAft>
              <a:buClrTx/>
              <a:buSzTx/>
              <a:buFontTx/>
              <a:buNone/>
            </a:pPr>
            <a:r>
              <a:rPr lang="en-US" sz="1200" i="1" dirty="0" smtClean="0">
                <a:solidFill>
                  <a:srgbClr val="000000"/>
                </a:solidFill>
              </a:rPr>
              <a:t>Image Credit:</a:t>
            </a:r>
            <a:r>
              <a:rPr lang="en-US" sz="1200" i="1" dirty="0" smtClean="0">
                <a:solidFill>
                  <a:schemeClr val="tx1"/>
                </a:solidFill>
              </a:rPr>
              <a:t> Walt Feimer, NASA GSFC</a:t>
            </a:r>
            <a:endParaRPr lang="en-US" sz="1800" dirty="0" smtClean="0">
              <a:solidFill>
                <a:srgbClr val="000000"/>
              </a:solidFill>
            </a:endParaRPr>
          </a:p>
          <a:p>
            <a:pPr eaLnBrk="1" hangingPunct="1">
              <a:lnSpc>
                <a:spcPct val="100000"/>
              </a:lnSpc>
              <a:spcBef>
                <a:spcPct val="0"/>
              </a:spcBef>
              <a:spcAft>
                <a:spcPct val="0"/>
              </a:spcAft>
              <a:buClrTx/>
              <a:buSzTx/>
              <a:buFontTx/>
              <a:buNone/>
            </a:pPr>
            <a:endParaRPr lang="en-US" sz="1800" dirty="0" smtClean="0">
              <a:solidFill>
                <a:srgbClr val="000000"/>
              </a:solidFill>
            </a:endParaRPr>
          </a:p>
          <a:p>
            <a:pPr eaLnBrk="1" hangingPunct="1">
              <a:lnSpc>
                <a:spcPct val="100000"/>
              </a:lnSpc>
              <a:spcBef>
                <a:spcPct val="0"/>
              </a:spcBef>
              <a:spcAft>
                <a:spcPct val="0"/>
              </a:spcAft>
              <a:buClrTx/>
              <a:buSzTx/>
              <a:buFontTx/>
              <a:buNone/>
            </a:pPr>
            <a:endParaRPr lang="en-US" sz="1800" dirty="0" smtClean="0">
              <a:solidFill>
                <a:srgbClr val="000000"/>
              </a:solidFill>
            </a:endParaRPr>
          </a:p>
          <a:p>
            <a:pPr eaLnBrk="1" hangingPunct="1">
              <a:lnSpc>
                <a:spcPct val="100000"/>
              </a:lnSpc>
              <a:spcBef>
                <a:spcPct val="0"/>
              </a:spcBef>
              <a:spcAft>
                <a:spcPct val="0"/>
              </a:spcAft>
              <a:buClrTx/>
              <a:buSzTx/>
              <a:buFontTx/>
              <a:buNone/>
            </a:pPr>
            <a:endParaRPr lang="en-US" sz="1800" dirty="0" smtClean="0">
              <a:solidFill>
                <a:srgbClr val="000000"/>
              </a:solidFill>
            </a:endParaRPr>
          </a:p>
          <a:p>
            <a:pPr eaLnBrk="1" hangingPunct="1">
              <a:lnSpc>
                <a:spcPct val="100000"/>
              </a:lnSpc>
              <a:spcBef>
                <a:spcPct val="0"/>
              </a:spcBef>
              <a:spcAft>
                <a:spcPct val="0"/>
              </a:spcAft>
              <a:buClrTx/>
              <a:buSzTx/>
              <a:buFontTx/>
              <a:buNone/>
            </a:pPr>
            <a:endParaRPr lang="en-US" sz="1800" dirty="0" smtClean="0">
              <a:solidFill>
                <a:srgbClr val="00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56323"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5BD1DFE3-0349-4361-BD3B-9456068D3E6B}" type="slidenum">
              <a:rPr lang="en-US" sz="800">
                <a:solidFill>
                  <a:srgbClr val="677085"/>
                </a:solidFill>
                <a:latin typeface="75 Helvetica Bold" charset="0"/>
              </a:rPr>
              <a:pPr eaLnBrk="1" hangingPunct="1"/>
              <a:t>22</a:t>
            </a:fld>
            <a:endParaRPr lang="en-US" sz="800" dirty="0">
              <a:solidFill>
                <a:srgbClr val="677085"/>
              </a:solidFill>
              <a:latin typeface="75 Helvetica Bold" charset="0"/>
            </a:endParaRPr>
          </a:p>
        </p:txBody>
      </p:sp>
      <p:sp>
        <p:nvSpPr>
          <p:cNvPr id="56324" name="Rectangle 2"/>
          <p:cNvSpPr>
            <a:spLocks noGrp="1" noChangeArrowheads="1"/>
          </p:cNvSpPr>
          <p:nvPr>
            <p:ph type="title"/>
          </p:nvPr>
        </p:nvSpPr>
        <p:spPr>
          <a:xfrm>
            <a:off x="312738" y="1295400"/>
            <a:ext cx="9326562" cy="949325"/>
          </a:xfrm>
        </p:spPr>
        <p:txBody>
          <a:bodyPr/>
          <a:lstStyle/>
          <a:p>
            <a:pPr eaLnBrk="1" hangingPunct="1"/>
            <a:r>
              <a:rPr lang="en-US" sz="2900" dirty="0" smtClean="0"/>
              <a:t>A simple 2-D demonstration of the </a:t>
            </a:r>
            <a:r>
              <a:rPr lang="en-US" sz="2900" b="1" dirty="0" smtClean="0"/>
              <a:t>termination shock</a:t>
            </a:r>
            <a:endParaRPr lang="en-US" dirty="0" smtClean="0"/>
          </a:p>
        </p:txBody>
      </p:sp>
      <p:pic>
        <p:nvPicPr>
          <p:cNvPr id="56325" name="HelioLiquidModelHD_snip.mov" descr="Video clip of liquid streaming into a basin to illustrate the termination shock in our outer heliosphere.">
            <a:hlinkClick r:id="" action="ppaction://media"/>
          </p:cNvPr>
          <p:cNvPicPr/>
          <p:nvPr>
            <a:videoFile r:link="rId1"/>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003300" y="2057400"/>
            <a:ext cx="8128000" cy="4572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 name="TextBox 2"/>
          <p:cNvSpPr txBox="1"/>
          <p:nvPr/>
        </p:nvSpPr>
        <p:spPr>
          <a:xfrm>
            <a:off x="1080716" y="6705600"/>
            <a:ext cx="7973167" cy="723275"/>
          </a:xfrm>
          <a:prstGeom prst="rect">
            <a:avLst/>
          </a:prstGeom>
          <a:noFill/>
        </p:spPr>
        <p:txBody>
          <a:bodyPr wrap="square" rtlCol="0">
            <a:spAutoFit/>
          </a:bodyPr>
          <a:lstStyle/>
          <a:p>
            <a:r>
              <a:rPr lang="en-US" sz="1600" dirty="0" smtClean="0">
                <a:solidFill>
                  <a:srgbClr val="000000"/>
                </a:solidFill>
                <a:latin typeface="+mn-lt"/>
              </a:rPr>
              <a:t>This movie clip shows a simple 2-dimensional demonstration of the “flowing water termination shock” model.  </a:t>
            </a:r>
            <a:r>
              <a:rPr lang="en-US" sz="1200" i="1" dirty="0" smtClean="0">
                <a:solidFill>
                  <a:srgbClr val="000000"/>
                </a:solidFill>
                <a:latin typeface="+mn-lt"/>
              </a:rPr>
              <a:t>Movie Credit:</a:t>
            </a:r>
            <a:r>
              <a:rPr lang="en-US" sz="1200" i="1" dirty="0" smtClean="0">
                <a:solidFill>
                  <a:schemeClr val="tx1"/>
                </a:solidFill>
                <a:latin typeface="+mn-lt"/>
              </a:rPr>
              <a:t> IBEX Science Team</a:t>
            </a:r>
          </a:p>
          <a:p>
            <a:endParaRPr lang="en-U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6325"/>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56325"/>
                                        </p:tgtEl>
                                      </p:cBhvr>
                                    </p:cmd>
                                  </p:childTnLst>
                                </p:cTn>
                              </p:par>
                            </p:childTnLst>
                          </p:cTn>
                        </p:par>
                      </p:childTnLst>
                    </p:cTn>
                  </p:par>
                </p:childTnLst>
              </p:cTn>
              <p:nextCondLst>
                <p:cond evt="onClick" delay="0">
                  <p:tgtEl>
                    <p:spTgt spid="56325"/>
                  </p:tgtEl>
                </p:cond>
              </p:nextCondLst>
            </p:seq>
            <p:video>
              <p:cMediaNode>
                <p:cTn id="7" fill="hold" display="0">
                  <p:stCondLst>
                    <p:cond delay="indefinite"/>
                  </p:stCondLst>
                  <p:endCondLst>
                    <p:cond evt="onNext" delay="0">
                      <p:tgtEl>
                        <p:sldTgt/>
                      </p:tgtEl>
                    </p:cond>
                    <p:cond evt="onPrev" delay="0">
                      <p:tgtEl>
                        <p:sldTgt/>
                      </p:tgtEl>
                    </p:cond>
                  </p:endCondLst>
                </p:cTn>
                <p:tgtEl>
                  <p:spTgt spid="56325"/>
                </p:tgtEl>
              </p:cMediaNode>
            </p:video>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58371"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FB7DC12F-AFB4-4A95-A5B8-377260EA48FC}" type="slidenum">
              <a:rPr lang="en-US" sz="800">
                <a:solidFill>
                  <a:srgbClr val="677085"/>
                </a:solidFill>
                <a:latin typeface="75 Helvetica Bold" charset="0"/>
              </a:rPr>
              <a:pPr eaLnBrk="1" hangingPunct="1"/>
              <a:t>23</a:t>
            </a:fld>
            <a:endParaRPr lang="en-US" sz="800" dirty="0">
              <a:solidFill>
                <a:srgbClr val="677085"/>
              </a:solidFill>
              <a:latin typeface="75 Helvetica Bold" charset="0"/>
            </a:endParaRPr>
          </a:p>
        </p:txBody>
      </p:sp>
      <p:sp>
        <p:nvSpPr>
          <p:cNvPr id="58372" name="Rectangle 1026"/>
          <p:cNvSpPr>
            <a:spLocks noGrp="1" noChangeArrowheads="1"/>
          </p:cNvSpPr>
          <p:nvPr>
            <p:ph type="title"/>
          </p:nvPr>
        </p:nvSpPr>
        <p:spPr>
          <a:xfrm>
            <a:off x="503238" y="1276350"/>
            <a:ext cx="9136062" cy="949325"/>
          </a:xfrm>
        </p:spPr>
        <p:txBody>
          <a:bodyPr/>
          <a:lstStyle/>
          <a:p>
            <a:pPr eaLnBrk="1" hangingPunct="1"/>
            <a:r>
              <a:rPr lang="en-US" dirty="0" smtClean="0"/>
              <a:t>The “flowing water termination shock model” illustrated:</a:t>
            </a:r>
          </a:p>
        </p:txBody>
      </p:sp>
      <p:sp>
        <p:nvSpPr>
          <p:cNvPr id="58385" name="TextBox 1"/>
          <p:cNvSpPr txBox="1">
            <a:spLocks noChangeArrowheads="1"/>
          </p:cNvSpPr>
          <p:nvPr/>
        </p:nvSpPr>
        <p:spPr bwMode="auto">
          <a:xfrm>
            <a:off x="1392238" y="6492875"/>
            <a:ext cx="7116762" cy="769441"/>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r>
              <a:rPr lang="en-US" sz="1600" dirty="0">
                <a:solidFill>
                  <a:srgbClr val="000000"/>
                </a:solidFill>
                <a:latin typeface="Arial" pitchFamily="34" charset="0"/>
                <a:ea typeface="MS PGothic" pitchFamily="34" charset="-128"/>
              </a:rPr>
              <a:t>This </a:t>
            </a:r>
            <a:r>
              <a:rPr lang="en-US" sz="1600" dirty="0" smtClean="0">
                <a:solidFill>
                  <a:srgbClr val="000000"/>
                </a:solidFill>
                <a:latin typeface="Arial" pitchFamily="34" charset="0"/>
                <a:ea typeface="MS PGothic" pitchFamily="34" charset="-128"/>
              </a:rPr>
              <a:t>is </a:t>
            </a:r>
            <a:r>
              <a:rPr lang="en-US" sz="1600" dirty="0">
                <a:solidFill>
                  <a:srgbClr val="000000"/>
                </a:solidFill>
                <a:latin typeface="Arial" pitchFamily="34" charset="0"/>
                <a:ea typeface="MS PGothic" pitchFamily="34" charset="-128"/>
              </a:rPr>
              <a:t>an illustrated version of the “flowing water termination </a:t>
            </a:r>
            <a:r>
              <a:rPr lang="en-US" sz="1600" dirty="0" smtClean="0">
                <a:solidFill>
                  <a:srgbClr val="000000"/>
                </a:solidFill>
                <a:latin typeface="Arial" pitchFamily="34" charset="0"/>
                <a:ea typeface="MS PGothic" pitchFamily="34" charset="-128"/>
              </a:rPr>
              <a:t>shock” </a:t>
            </a:r>
            <a:r>
              <a:rPr lang="en-US" sz="1600" dirty="0">
                <a:solidFill>
                  <a:srgbClr val="000000"/>
                </a:solidFill>
                <a:latin typeface="Arial" pitchFamily="34" charset="0"/>
                <a:ea typeface="MS PGothic" pitchFamily="34" charset="-128"/>
              </a:rPr>
              <a:t>model</a:t>
            </a:r>
            <a:r>
              <a:rPr lang="en-US" sz="1600" dirty="0" smtClean="0">
                <a:latin typeface="Arial" pitchFamily="34" charset="0"/>
                <a:ea typeface="MS PGothic" pitchFamily="34" charset="-128"/>
              </a:rPr>
              <a:t>.</a:t>
            </a:r>
          </a:p>
          <a:p>
            <a:endParaRPr lang="en-US" sz="1600" dirty="0" smtClean="0">
              <a:latin typeface="Arial" pitchFamily="34" charset="0"/>
              <a:ea typeface="MS PGothic" pitchFamily="34" charset="-128"/>
            </a:endParaRPr>
          </a:p>
          <a:p>
            <a:r>
              <a:rPr lang="en-US" sz="1200" i="1" dirty="0" smtClean="0">
                <a:latin typeface="Arial" pitchFamily="34" charset="0"/>
                <a:ea typeface="MS PGothic" pitchFamily="34" charset="-128"/>
              </a:rPr>
              <a:t>Image </a:t>
            </a:r>
            <a:r>
              <a:rPr lang="en-US" sz="1200" i="1" dirty="0">
                <a:latin typeface="Arial" pitchFamily="34" charset="0"/>
                <a:ea typeface="MS PGothic" pitchFamily="34" charset="-128"/>
              </a:rPr>
              <a:t>credit: IBEX Team</a:t>
            </a:r>
          </a:p>
        </p:txBody>
      </p:sp>
      <p:pic>
        <p:nvPicPr>
          <p:cNvPr id="19" name="Content Placeholder 18" descr="page 23.png"/>
          <p:cNvPicPr>
            <a:picLocks noGrp="1" noChangeAspect="1"/>
          </p:cNvPicPr>
          <p:nvPr>
            <p:ph idx="1"/>
          </p:nvPr>
        </p:nvPicPr>
        <p:blipFill>
          <a:blip r:embed="rId3"/>
          <a:srcRect l="-14749" r="-14749"/>
          <a:stretch>
            <a:fillRect/>
          </a:stretch>
        </p:blipFill>
        <p:spPr>
          <a:xfrm>
            <a:off x="414338" y="2435225"/>
            <a:ext cx="9136062" cy="3886200"/>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60419"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CC0AB0F8-8C48-470D-8A86-3E7D9ECAA192}" type="slidenum">
              <a:rPr lang="en-US" sz="800">
                <a:solidFill>
                  <a:srgbClr val="677085"/>
                </a:solidFill>
                <a:latin typeface="75 Helvetica Bold" charset="0"/>
              </a:rPr>
              <a:pPr eaLnBrk="1" hangingPunct="1"/>
              <a:t>24</a:t>
            </a:fld>
            <a:endParaRPr lang="en-US" sz="800" dirty="0">
              <a:solidFill>
                <a:srgbClr val="677085"/>
              </a:solidFill>
              <a:latin typeface="75 Helvetica Bold" charset="0"/>
            </a:endParaRPr>
          </a:p>
        </p:txBody>
      </p:sp>
      <p:sp>
        <p:nvSpPr>
          <p:cNvPr id="60420" name="Rectangle 2"/>
          <p:cNvSpPr>
            <a:spLocks noGrp="1" noChangeArrowheads="1"/>
          </p:cNvSpPr>
          <p:nvPr>
            <p:ph type="title"/>
          </p:nvPr>
        </p:nvSpPr>
        <p:spPr>
          <a:xfrm>
            <a:off x="312738" y="1295400"/>
            <a:ext cx="9326562" cy="949325"/>
          </a:xfrm>
        </p:spPr>
        <p:txBody>
          <a:bodyPr/>
          <a:lstStyle/>
          <a:p>
            <a:pPr eaLnBrk="1" hangingPunct="1"/>
            <a:r>
              <a:rPr lang="en-US" dirty="0" smtClean="0"/>
              <a:t>What is the </a:t>
            </a:r>
            <a:r>
              <a:rPr lang="en-US" b="1" dirty="0" smtClean="0"/>
              <a:t>bow shock</a:t>
            </a:r>
            <a:r>
              <a:rPr lang="en-US" dirty="0" smtClean="0"/>
              <a:t> or </a:t>
            </a:r>
            <a:r>
              <a:rPr lang="en-US" b="1" dirty="0" smtClean="0"/>
              <a:t>bow wave</a:t>
            </a:r>
            <a:r>
              <a:rPr lang="en-US" dirty="0" smtClean="0"/>
              <a:t>?</a:t>
            </a:r>
          </a:p>
        </p:txBody>
      </p:sp>
      <p:pic>
        <p:nvPicPr>
          <p:cNvPr id="60422" name="Picture 8" descr="An artist's rendition of our heliosphere, showing the Sun, the orbits of the outer planets and Pluto, the termination shock, the heliosheath, heliopause, and the bow shock.  These terms will be discussed later in this material.  The drawing also portrays the positions of Voyager 1 and Voyager 2 as they explore the heliosheath."/>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77813" y="2386013"/>
            <a:ext cx="5970587" cy="40274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60421" name="TextBox 6"/>
          <p:cNvSpPr txBox="1">
            <a:spLocks noChangeArrowheads="1"/>
          </p:cNvSpPr>
          <p:nvPr/>
        </p:nvSpPr>
        <p:spPr bwMode="auto">
          <a:xfrm>
            <a:off x="6337300" y="2197100"/>
            <a:ext cx="3390900" cy="44323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pPr>
            <a:r>
              <a:rPr lang="en-US" sz="1600" dirty="0">
                <a:solidFill>
                  <a:srgbClr val="000000"/>
                </a:solidFill>
                <a:latin typeface="Arial" pitchFamily="34" charset="0"/>
              </a:rPr>
              <a:t>Because the Sun is moving relative to the interstellar medium around it, the heliosphere forms a structure in the interstellar medium like the wave formed in front of a moving boat in the ocean or the shock formed by air piling in front of a supersonic airplane. This is called the </a:t>
            </a:r>
            <a:r>
              <a:rPr lang="en-US" sz="1600" b="1" dirty="0">
                <a:solidFill>
                  <a:srgbClr val="000000"/>
                </a:solidFill>
                <a:latin typeface="Arial" pitchFamily="34" charset="0"/>
              </a:rPr>
              <a:t>bow wave</a:t>
            </a:r>
            <a:r>
              <a:rPr lang="en-US" sz="1600" dirty="0">
                <a:solidFill>
                  <a:srgbClr val="000000"/>
                </a:solidFill>
                <a:latin typeface="Arial" pitchFamily="34" charset="0"/>
              </a:rPr>
              <a:t> or </a:t>
            </a:r>
            <a:r>
              <a:rPr lang="en-US" sz="1600" b="1" dirty="0">
                <a:solidFill>
                  <a:srgbClr val="000000"/>
                </a:solidFill>
                <a:latin typeface="Arial" pitchFamily="34" charset="0"/>
              </a:rPr>
              <a:t>bow shock</a:t>
            </a:r>
            <a:r>
              <a:rPr lang="en-US" sz="1600" dirty="0">
                <a:solidFill>
                  <a:srgbClr val="000000"/>
                </a:solidFill>
                <a:latin typeface="Arial" pitchFamily="34" charset="0"/>
              </a:rPr>
              <a:t>.</a:t>
            </a:r>
          </a:p>
          <a:p>
            <a:pPr eaLnBrk="1" hangingPunct="1"/>
            <a:endParaRPr lang="en-US" dirty="0">
              <a:solidFill>
                <a:srgbClr val="000000"/>
              </a:solidFill>
            </a:endParaRPr>
          </a:p>
          <a:p>
            <a:pPr eaLnBrk="1" hangingPunct="1"/>
            <a:endParaRPr lang="en-US" dirty="0">
              <a:solidFill>
                <a:srgbClr val="000000"/>
              </a:solidFill>
            </a:endParaRPr>
          </a:p>
          <a:p>
            <a:pPr eaLnBrk="1" hangingPunct="1"/>
            <a:endParaRPr lang="en-US" sz="1200" dirty="0">
              <a:solidFill>
                <a:srgbClr val="000000"/>
              </a:solidFill>
              <a:latin typeface="Arial" pitchFamily="34" charset="0"/>
            </a:endParaRPr>
          </a:p>
          <a:p>
            <a:pPr eaLnBrk="1" hangingPunct="1"/>
            <a:endParaRPr lang="en-US" sz="1200" dirty="0">
              <a:solidFill>
                <a:srgbClr val="000000"/>
              </a:solidFill>
              <a:latin typeface="Arial" pitchFamily="34" charset="0"/>
            </a:endParaRPr>
          </a:p>
          <a:p>
            <a:pPr eaLnBrk="1" hangingPunct="1"/>
            <a:endParaRPr lang="en-US" sz="1200" dirty="0">
              <a:solidFill>
                <a:srgbClr val="000000"/>
              </a:solidFill>
              <a:latin typeface="Arial" pitchFamily="34" charset="0"/>
            </a:endParaRPr>
          </a:p>
          <a:p>
            <a:pPr eaLnBrk="1" hangingPunct="1"/>
            <a:r>
              <a:rPr lang="en-US" sz="1200" i="1" dirty="0">
                <a:solidFill>
                  <a:srgbClr val="000000"/>
                </a:solidFill>
                <a:latin typeface="Arial" pitchFamily="34" charset="0"/>
              </a:rPr>
              <a:t>Image Credit:</a:t>
            </a:r>
            <a:r>
              <a:rPr lang="en-US" sz="1200" i="1" dirty="0">
                <a:solidFill>
                  <a:schemeClr val="tx1"/>
                </a:solidFill>
                <a:latin typeface="Arial" pitchFamily="34" charset="0"/>
              </a:rPr>
              <a:t> Walt Feimer, NASA GSFC</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62467"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35CEE600-A3A9-41B2-96B3-5E8C48A795BF}" type="slidenum">
              <a:rPr lang="en-US" sz="800">
                <a:solidFill>
                  <a:srgbClr val="677085"/>
                </a:solidFill>
                <a:latin typeface="75 Helvetica Bold" charset="0"/>
              </a:rPr>
              <a:pPr eaLnBrk="1" hangingPunct="1"/>
              <a:t>25</a:t>
            </a:fld>
            <a:endParaRPr lang="en-US" sz="800" dirty="0">
              <a:solidFill>
                <a:srgbClr val="677085"/>
              </a:solidFill>
              <a:latin typeface="75 Helvetica Bold" charset="0"/>
            </a:endParaRPr>
          </a:p>
        </p:txBody>
      </p:sp>
      <p:sp>
        <p:nvSpPr>
          <p:cNvPr id="62468" name="Rectangle 2"/>
          <p:cNvSpPr>
            <a:spLocks noGrp="1" noChangeArrowheads="1"/>
          </p:cNvSpPr>
          <p:nvPr>
            <p:ph type="title"/>
          </p:nvPr>
        </p:nvSpPr>
        <p:spPr>
          <a:xfrm>
            <a:off x="312738" y="1295400"/>
            <a:ext cx="9326562" cy="949325"/>
          </a:xfrm>
        </p:spPr>
        <p:txBody>
          <a:bodyPr/>
          <a:lstStyle/>
          <a:p>
            <a:pPr eaLnBrk="1" hangingPunct="1"/>
            <a:r>
              <a:rPr lang="en-US" dirty="0" smtClean="0"/>
              <a:t>Images of bow shocks around other stars</a:t>
            </a:r>
          </a:p>
        </p:txBody>
      </p:sp>
      <p:pic>
        <p:nvPicPr>
          <p:cNvPr id="62469" name="Picture 5" descr="A digital image from the Hubble Space Telescope of a curved bow shock around the star LL Orionis, a star in the Orion Nebula also known as LL Ori."/>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19113" y="2332038"/>
            <a:ext cx="4445000" cy="3708400"/>
          </a:xfrm>
          <a:prstGeom prst="rect">
            <a:avLst/>
          </a:prstGeom>
          <a:noFill/>
          <a:ln w="9525">
            <a:solidFill>
              <a:schemeClr val="tx1"/>
            </a:solidFill>
            <a:miter lim="800000"/>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7" name="TextBox 6"/>
          <p:cNvSpPr txBox="1"/>
          <p:nvPr/>
        </p:nvSpPr>
        <p:spPr>
          <a:xfrm>
            <a:off x="5156200" y="2133600"/>
            <a:ext cx="4902200" cy="3754874"/>
          </a:xfrm>
          <a:prstGeom prst="rect">
            <a:avLst/>
          </a:prstGeom>
          <a:noFill/>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lnSpc>
                <a:spcPct val="150000"/>
              </a:lnSpc>
            </a:pPr>
            <a:r>
              <a:rPr lang="en-US" sz="1600" b="1" dirty="0">
                <a:solidFill>
                  <a:srgbClr val="000000"/>
                </a:solidFill>
                <a:latin typeface="Arial" pitchFamily="34" charset="0"/>
              </a:rPr>
              <a:t>LL Ori</a:t>
            </a:r>
            <a:r>
              <a:rPr lang="en-US" sz="1600" dirty="0">
                <a:solidFill>
                  <a:srgbClr val="000000"/>
                </a:solidFill>
                <a:latin typeface="Arial" pitchFamily="34" charset="0"/>
              </a:rPr>
              <a:t>, a star in the Orion Nebula</a:t>
            </a:r>
          </a:p>
          <a:p>
            <a:pPr eaLnBrk="1" hangingPunct="1"/>
            <a:endParaRPr lang="en-US" sz="1600" dirty="0">
              <a:solidFill>
                <a:srgbClr val="000000"/>
              </a:solidFill>
              <a:latin typeface="Arial" pitchFamily="34" charset="0"/>
            </a:endParaRPr>
          </a:p>
          <a:p>
            <a:pPr eaLnBrk="1" hangingPunct="1">
              <a:lnSpc>
                <a:spcPct val="150000"/>
              </a:lnSpc>
            </a:pPr>
            <a:r>
              <a:rPr lang="en-US" sz="1600" dirty="0">
                <a:solidFill>
                  <a:srgbClr val="000000"/>
                </a:solidFill>
                <a:latin typeface="Arial" pitchFamily="34" charset="0"/>
              </a:rPr>
              <a:t>The bright dot near the center of the image is the star.  The curved region to its right is its bow shock, stretching about a half light-year in length.  LL Orionis is a young star, with stellar winds that are stronger than the solar wind from our middle-aged Sun.  These winds collide with material</a:t>
            </a:r>
            <a:r>
              <a:rPr lang="en-US" sz="1600" dirty="0" smtClean="0">
                <a:solidFill>
                  <a:srgbClr val="000000"/>
                </a:solidFill>
                <a:latin typeface="Arial" pitchFamily="34" charset="0"/>
              </a:rPr>
              <a:t> from </a:t>
            </a:r>
            <a:r>
              <a:rPr lang="en-US" sz="1600" dirty="0">
                <a:solidFill>
                  <a:srgbClr val="000000"/>
                </a:solidFill>
                <a:latin typeface="Arial" pitchFamily="34" charset="0"/>
              </a:rPr>
              <a:t>the center of the Orion Nebula, forming the bow </a:t>
            </a:r>
            <a:r>
              <a:rPr lang="en-US" sz="1600" dirty="0" smtClean="0">
                <a:solidFill>
                  <a:srgbClr val="000000"/>
                </a:solidFill>
                <a:latin typeface="Arial" pitchFamily="34" charset="0"/>
              </a:rPr>
              <a:t>shock.</a:t>
            </a:r>
            <a:endParaRPr lang="en-US" sz="1600" dirty="0">
              <a:solidFill>
                <a:srgbClr val="000000"/>
              </a:solidFill>
              <a:latin typeface="Arial" pitchFamily="34" charset="0"/>
            </a:endParaRPr>
          </a:p>
          <a:p>
            <a:pPr eaLnBrk="1" hangingPunct="1"/>
            <a:endParaRPr lang="en-US" dirty="0">
              <a:solidFill>
                <a:srgbClr val="000000"/>
              </a:solidFill>
            </a:endParaRPr>
          </a:p>
          <a:p>
            <a:pPr eaLnBrk="1" hangingPunct="1"/>
            <a:r>
              <a:rPr lang="en-US" sz="1200" i="1" dirty="0">
                <a:solidFill>
                  <a:srgbClr val="000000"/>
                </a:solidFill>
                <a:latin typeface="Arial" pitchFamily="34" charset="0"/>
              </a:rPr>
              <a:t>Image Credit:</a:t>
            </a:r>
            <a:r>
              <a:rPr lang="en-US" sz="1200" i="1" dirty="0">
                <a:solidFill>
                  <a:schemeClr val="tx1"/>
                </a:solidFill>
                <a:latin typeface="Arial" pitchFamily="34" charset="0"/>
              </a:rPr>
              <a:t> Hubble Heritage Team</a:t>
            </a:r>
          </a:p>
          <a:p>
            <a:pPr eaLnBrk="1" hangingPunct="1"/>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64515"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4DB1DFD5-6DF4-4B09-909C-CD1D0A97B4C0}" type="slidenum">
              <a:rPr lang="en-US" sz="800">
                <a:solidFill>
                  <a:srgbClr val="677085"/>
                </a:solidFill>
                <a:latin typeface="75 Helvetica Bold" charset="0"/>
              </a:rPr>
              <a:pPr eaLnBrk="1" hangingPunct="1"/>
              <a:t>26</a:t>
            </a:fld>
            <a:endParaRPr lang="en-US" sz="800" dirty="0">
              <a:solidFill>
                <a:srgbClr val="677085"/>
              </a:solidFill>
              <a:latin typeface="75 Helvetica Bold" charset="0"/>
            </a:endParaRPr>
          </a:p>
        </p:txBody>
      </p:sp>
      <p:sp>
        <p:nvSpPr>
          <p:cNvPr id="64516" name="Rectangle 1026"/>
          <p:cNvSpPr>
            <a:spLocks noGrp="1" noChangeArrowheads="1"/>
          </p:cNvSpPr>
          <p:nvPr>
            <p:ph type="title"/>
          </p:nvPr>
        </p:nvSpPr>
        <p:spPr>
          <a:xfrm>
            <a:off x="312738" y="1295400"/>
            <a:ext cx="9326562" cy="949325"/>
          </a:xfrm>
        </p:spPr>
        <p:txBody>
          <a:bodyPr/>
          <a:lstStyle/>
          <a:p>
            <a:pPr eaLnBrk="1" hangingPunct="1"/>
            <a:r>
              <a:rPr lang="en-US" dirty="0" smtClean="0"/>
              <a:t>Images of bow shocks around other stars</a:t>
            </a:r>
          </a:p>
        </p:txBody>
      </p:sp>
      <p:pic>
        <p:nvPicPr>
          <p:cNvPr id="64518" name="Picture 6" descr="This image taken by the Wide-Field Infrared Survey Explorer telescope shows the star Zeta Ophiuchi embedded within a wave-shaped cocoon of dust as it travels through our galaxy.  The wave shape is the bow shock in front of the star."/>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31800" y="2425700"/>
            <a:ext cx="4910138" cy="3683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64517" name="TextBox 6"/>
          <p:cNvSpPr txBox="1">
            <a:spLocks noChangeArrowheads="1"/>
          </p:cNvSpPr>
          <p:nvPr/>
        </p:nvSpPr>
        <p:spPr bwMode="auto">
          <a:xfrm>
            <a:off x="5422900" y="2387600"/>
            <a:ext cx="4457700" cy="377026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r>
              <a:rPr lang="en-US" sz="1600" b="1" dirty="0">
                <a:solidFill>
                  <a:srgbClr val="000000"/>
                </a:solidFill>
                <a:latin typeface="Arial" pitchFamily="34" charset="0"/>
              </a:rPr>
              <a:t>Zeta Ophiuchi</a:t>
            </a:r>
            <a:r>
              <a:rPr lang="en-US" sz="1600" dirty="0">
                <a:solidFill>
                  <a:srgbClr val="000000"/>
                </a:solidFill>
                <a:latin typeface="Arial" pitchFamily="34" charset="0"/>
              </a:rPr>
              <a:t>, a star in the constellation Ophiuchus</a:t>
            </a:r>
          </a:p>
          <a:p>
            <a:endParaRPr lang="en-US" sz="1600" dirty="0">
              <a:solidFill>
                <a:srgbClr val="000000"/>
              </a:solidFill>
              <a:latin typeface="Arial" pitchFamily="34" charset="0"/>
            </a:endParaRPr>
          </a:p>
          <a:p>
            <a:pPr>
              <a:lnSpc>
                <a:spcPct val="150000"/>
              </a:lnSpc>
            </a:pPr>
            <a:r>
              <a:rPr lang="en-US" sz="1600" dirty="0">
                <a:solidFill>
                  <a:srgbClr val="000000"/>
                </a:solidFill>
                <a:latin typeface="Arial" pitchFamily="34" charset="0"/>
              </a:rPr>
              <a:t>The blue-white dot in the center of the image is the star Zeta Ophiuchus.  Zeta Ophiuchus is a fast-moving young, very hot star that is plowing through a region of interstellar gas and dust (moving from lower right to upper left).  The curved orange structure is the bow shock in front of the star. </a:t>
            </a:r>
            <a:r>
              <a:rPr lang="en-US" sz="1600" dirty="0" smtClean="0">
                <a:solidFill>
                  <a:srgbClr val="000000"/>
                </a:solidFill>
                <a:latin typeface="Arial" pitchFamily="34" charset="0"/>
              </a:rPr>
              <a:t> </a:t>
            </a:r>
          </a:p>
          <a:p>
            <a:pPr eaLnBrk="1" hangingPunct="1"/>
            <a:endParaRPr lang="en-US" sz="1100" dirty="0">
              <a:solidFill>
                <a:srgbClr val="000000"/>
              </a:solidFill>
            </a:endParaRPr>
          </a:p>
          <a:p>
            <a:pPr eaLnBrk="1" hangingPunct="1"/>
            <a:r>
              <a:rPr lang="en-US" sz="1200" i="1" dirty="0">
                <a:solidFill>
                  <a:srgbClr val="000000"/>
                </a:solidFill>
                <a:latin typeface="Arial" pitchFamily="34" charset="0"/>
              </a:rPr>
              <a:t>Image Credit:</a:t>
            </a:r>
            <a:r>
              <a:rPr lang="en-US" sz="1200" i="1" dirty="0">
                <a:solidFill>
                  <a:schemeClr val="tx1"/>
                </a:solidFill>
                <a:latin typeface="Arial" pitchFamily="34" charset="0"/>
              </a:rPr>
              <a:t> NASA/JPL-Caltech/UCLA</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66563"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76990119-A0FB-4C4D-9D4B-89B1BB220399}" type="slidenum">
              <a:rPr lang="en-US" sz="800">
                <a:solidFill>
                  <a:srgbClr val="677085"/>
                </a:solidFill>
                <a:latin typeface="75 Helvetica Bold" charset="0"/>
              </a:rPr>
              <a:pPr eaLnBrk="1" hangingPunct="1"/>
              <a:t>27</a:t>
            </a:fld>
            <a:endParaRPr lang="en-US" sz="800" dirty="0">
              <a:solidFill>
                <a:srgbClr val="677085"/>
              </a:solidFill>
              <a:latin typeface="75 Helvetica Bold" charset="0"/>
            </a:endParaRPr>
          </a:p>
        </p:txBody>
      </p:sp>
      <p:sp>
        <p:nvSpPr>
          <p:cNvPr id="66564" name="Rectangle 2"/>
          <p:cNvSpPr>
            <a:spLocks noGrp="1" noChangeArrowheads="1"/>
          </p:cNvSpPr>
          <p:nvPr>
            <p:ph type="title"/>
          </p:nvPr>
        </p:nvSpPr>
        <p:spPr>
          <a:xfrm>
            <a:off x="312738" y="1295400"/>
            <a:ext cx="9326562" cy="949325"/>
          </a:xfrm>
        </p:spPr>
        <p:txBody>
          <a:bodyPr/>
          <a:lstStyle/>
          <a:p>
            <a:pPr eaLnBrk="1" hangingPunct="1"/>
            <a:r>
              <a:rPr lang="en-US" dirty="0" smtClean="0"/>
              <a:t>Image of a bow wave around another star</a:t>
            </a:r>
          </a:p>
        </p:txBody>
      </p:sp>
      <p:pic>
        <p:nvPicPr>
          <p:cNvPr id="66565" name="Picture 5" descr="A digital image of a curved bow shock around the star Omicron Ceti, also known as Mira."/>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857250" y="2592388"/>
            <a:ext cx="8153400" cy="20383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7" name="TextBox 6"/>
          <p:cNvSpPr txBox="1"/>
          <p:nvPr/>
        </p:nvSpPr>
        <p:spPr>
          <a:xfrm>
            <a:off x="812800" y="4686300"/>
            <a:ext cx="8229600" cy="2385269"/>
          </a:xfrm>
          <a:prstGeom prst="rect">
            <a:avLst/>
          </a:prstGeom>
          <a:noFill/>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lnSpc>
                <a:spcPct val="150000"/>
              </a:lnSpc>
            </a:pPr>
            <a:r>
              <a:rPr lang="en-US" sz="1600" b="1" dirty="0">
                <a:solidFill>
                  <a:srgbClr val="000000"/>
                </a:solidFill>
                <a:latin typeface="Arial" pitchFamily="34" charset="0"/>
              </a:rPr>
              <a:t>Omicron Ceti (or Mira)</a:t>
            </a:r>
            <a:r>
              <a:rPr lang="en-US" sz="1600" dirty="0">
                <a:solidFill>
                  <a:srgbClr val="000000"/>
                </a:solidFill>
                <a:latin typeface="Arial" pitchFamily="34" charset="0"/>
              </a:rPr>
              <a:t>, a star in the constellation Cetus. While this structure looks like a comet, the “head” (to the right) is actually the bow wave created by the interstellar gas that piles up in front of Omicron Ceti.  The “tail” is bow wave material that is left behind as the star moves extremely quickly through our galaxy. </a:t>
            </a:r>
            <a:r>
              <a:rPr lang="en-US" sz="1600" dirty="0" smtClean="0">
                <a:solidFill>
                  <a:srgbClr val="000000"/>
                </a:solidFill>
                <a:latin typeface="Arial" pitchFamily="34" charset="0"/>
              </a:rPr>
              <a:t> </a:t>
            </a:r>
          </a:p>
          <a:p>
            <a:pPr eaLnBrk="1" hangingPunct="1">
              <a:lnSpc>
                <a:spcPct val="150000"/>
              </a:lnSpc>
            </a:pPr>
            <a:endParaRPr lang="en-US" sz="1600" dirty="0" smtClean="0">
              <a:solidFill>
                <a:schemeClr val="tx1"/>
              </a:solidFill>
              <a:latin typeface="Arial" pitchFamily="34" charset="0"/>
            </a:endParaRPr>
          </a:p>
          <a:p>
            <a:pPr eaLnBrk="1" hangingPunct="1"/>
            <a:endParaRPr lang="en-US" sz="800" i="1" dirty="0">
              <a:solidFill>
                <a:schemeClr val="tx1"/>
              </a:solidFill>
            </a:endParaRPr>
          </a:p>
          <a:p>
            <a:pPr eaLnBrk="1" hangingPunct="1"/>
            <a:r>
              <a:rPr lang="en-US" sz="1200" i="1" dirty="0">
                <a:solidFill>
                  <a:srgbClr val="000000"/>
                </a:solidFill>
                <a:latin typeface="Arial" pitchFamily="34" charset="0"/>
              </a:rPr>
              <a:t>Image Credit:</a:t>
            </a:r>
            <a:r>
              <a:rPr lang="en-US" sz="1200" i="1" dirty="0">
                <a:solidFill>
                  <a:schemeClr val="tx1"/>
                </a:solidFill>
                <a:latin typeface="Arial" pitchFamily="34" charset="0"/>
              </a:rPr>
              <a:t> NASA/JPL-Caltech/C. Martin (Caltech)/M. Seibert (OCIW)</a:t>
            </a:r>
          </a:p>
          <a:p>
            <a:pPr eaLnBrk="1" hangingPunct="1"/>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68611"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70E1C441-E501-485A-9F3C-F0FAFBDF0335}" type="slidenum">
              <a:rPr lang="en-US" sz="800">
                <a:solidFill>
                  <a:srgbClr val="677085"/>
                </a:solidFill>
                <a:latin typeface="75 Helvetica Bold" charset="0"/>
              </a:rPr>
              <a:pPr eaLnBrk="1" hangingPunct="1"/>
              <a:t>28</a:t>
            </a:fld>
            <a:endParaRPr lang="en-US" sz="800" dirty="0">
              <a:solidFill>
                <a:srgbClr val="677085"/>
              </a:solidFill>
              <a:latin typeface="75 Helvetica Bold" charset="0"/>
            </a:endParaRPr>
          </a:p>
        </p:txBody>
      </p:sp>
      <p:sp>
        <p:nvSpPr>
          <p:cNvPr id="68612" name="Rectangle 2"/>
          <p:cNvSpPr>
            <a:spLocks noGrp="1" noChangeArrowheads="1"/>
          </p:cNvSpPr>
          <p:nvPr>
            <p:ph type="title"/>
          </p:nvPr>
        </p:nvSpPr>
        <p:spPr/>
        <p:txBody>
          <a:bodyPr/>
          <a:lstStyle/>
          <a:p>
            <a:pPr eaLnBrk="1" hangingPunct="1"/>
            <a:r>
              <a:rPr lang="en-US" dirty="0" smtClean="0"/>
              <a:t>The IBEX Mission</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8"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70659"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8A1C49BB-5CD6-491B-A2DC-51264D6599C3}" type="slidenum">
              <a:rPr lang="en-US" sz="800">
                <a:solidFill>
                  <a:srgbClr val="677085"/>
                </a:solidFill>
                <a:latin typeface="75 Helvetica Bold" charset="0"/>
              </a:rPr>
              <a:pPr eaLnBrk="1" hangingPunct="1"/>
              <a:t>29</a:t>
            </a:fld>
            <a:endParaRPr lang="en-US" sz="800" dirty="0">
              <a:solidFill>
                <a:srgbClr val="677085"/>
              </a:solidFill>
              <a:latin typeface="75 Helvetica Bold" charset="0"/>
            </a:endParaRPr>
          </a:p>
        </p:txBody>
      </p:sp>
      <p:sp>
        <p:nvSpPr>
          <p:cNvPr id="70660" name="Rectangle 2"/>
          <p:cNvSpPr>
            <a:spLocks noGrp="1" noChangeArrowheads="1"/>
          </p:cNvSpPr>
          <p:nvPr>
            <p:ph type="title"/>
          </p:nvPr>
        </p:nvSpPr>
        <p:spPr/>
        <p:txBody>
          <a:bodyPr/>
          <a:lstStyle/>
          <a:p>
            <a:pPr eaLnBrk="1" hangingPunct="1"/>
            <a:r>
              <a:rPr lang="en-US" dirty="0" smtClean="0"/>
              <a:t>What came before IBEX?</a:t>
            </a:r>
          </a:p>
        </p:txBody>
      </p:sp>
      <p:pic>
        <p:nvPicPr>
          <p:cNvPr id="70661" name="Picture 4" descr="An artist's rendition of the Voyager spacecraft in space.  "/>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92100" y="2257425"/>
            <a:ext cx="5294313" cy="39306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70662" name="TextBox 6"/>
          <p:cNvSpPr txBox="1">
            <a:spLocks noChangeArrowheads="1"/>
          </p:cNvSpPr>
          <p:nvPr/>
        </p:nvSpPr>
        <p:spPr bwMode="auto">
          <a:xfrm>
            <a:off x="5778500" y="2108200"/>
            <a:ext cx="4051300" cy="37861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lnSpc>
                <a:spcPct val="150000"/>
              </a:lnSpc>
              <a:buFont typeface="AGaramond RegularSC" charset="0"/>
              <a:buNone/>
            </a:pPr>
            <a:r>
              <a:rPr lang="en-US" sz="1600" dirty="0">
                <a:solidFill>
                  <a:srgbClr val="000000"/>
                </a:solidFill>
                <a:latin typeface="Arial" pitchFamily="34" charset="0"/>
              </a:rPr>
              <a:t>Voyagers 1 and 2 have passed the termination shock. The data from the Voyagers is combined with IBEX’s information to create a more complete model of the boundary of our Solar System.</a:t>
            </a:r>
          </a:p>
          <a:p>
            <a:pPr eaLnBrk="1" hangingPunct="1">
              <a:buFont typeface="AGaramond RegularSC" charset="0"/>
              <a:buNone/>
            </a:pPr>
            <a:endParaRPr lang="en-US" sz="1200" dirty="0">
              <a:solidFill>
                <a:srgbClr val="000000"/>
              </a:solidFill>
              <a:latin typeface="Arial" pitchFamily="34" charset="0"/>
            </a:endParaRPr>
          </a:p>
          <a:p>
            <a:pPr eaLnBrk="1" hangingPunct="1">
              <a:buFont typeface="AGaramond RegularSC" charset="0"/>
              <a:buNone/>
            </a:pPr>
            <a:endParaRPr lang="en-US" sz="1200" dirty="0">
              <a:latin typeface="Arial" pitchFamily="34" charset="0"/>
            </a:endParaRPr>
          </a:p>
          <a:p>
            <a:pPr eaLnBrk="1" hangingPunct="1">
              <a:buFont typeface="AGaramond RegularSC" charset="0"/>
              <a:buNone/>
            </a:pPr>
            <a:endParaRPr lang="en-US" sz="1200" dirty="0">
              <a:latin typeface="Arial" pitchFamily="34" charset="0"/>
            </a:endParaRPr>
          </a:p>
          <a:p>
            <a:pPr eaLnBrk="1" hangingPunct="1">
              <a:buFont typeface="AGaramond RegularSC" charset="0"/>
              <a:buNone/>
            </a:pPr>
            <a:endParaRPr lang="en-US" sz="1200" dirty="0">
              <a:latin typeface="Arial" pitchFamily="34" charset="0"/>
            </a:endParaRPr>
          </a:p>
          <a:p>
            <a:pPr eaLnBrk="1" hangingPunct="1">
              <a:buFont typeface="AGaramond RegularSC" charset="0"/>
              <a:buNone/>
            </a:pPr>
            <a:endParaRPr lang="en-US" sz="1200" dirty="0">
              <a:latin typeface="Arial" pitchFamily="34" charset="0"/>
            </a:endParaRPr>
          </a:p>
          <a:p>
            <a:pPr eaLnBrk="1" hangingPunct="1">
              <a:buFont typeface="AGaramond RegularSC" charset="0"/>
              <a:buNone/>
            </a:pPr>
            <a:endParaRPr lang="en-US" sz="1200" dirty="0">
              <a:latin typeface="Arial" pitchFamily="34" charset="0"/>
            </a:endParaRPr>
          </a:p>
          <a:p>
            <a:pPr eaLnBrk="1" hangingPunct="1">
              <a:buFont typeface="AGaramond RegularSC" charset="0"/>
              <a:buNone/>
            </a:pPr>
            <a:r>
              <a:rPr lang="en-US" sz="1200" i="1" dirty="0">
                <a:solidFill>
                  <a:srgbClr val="000000"/>
                </a:solidFill>
                <a:latin typeface="Arial" pitchFamily="34" charset="0"/>
              </a:rPr>
              <a:t>An artist’s rendition of the Voyager spacecraft.  Image Credit:</a:t>
            </a:r>
            <a:r>
              <a:rPr lang="en-US" sz="1200" i="1" dirty="0">
                <a:solidFill>
                  <a:schemeClr val="tx1"/>
                </a:solidFill>
                <a:latin typeface="Arial" pitchFamily="34" charset="0"/>
              </a:rPr>
              <a:t> NASA</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7411"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F55468B7-3DA9-4D06-8A0A-B5D7270AF1E1}" type="slidenum">
              <a:rPr lang="en-US" sz="800">
                <a:solidFill>
                  <a:srgbClr val="677085"/>
                </a:solidFill>
                <a:latin typeface="75 Helvetica Bold" charset="0"/>
              </a:rPr>
              <a:pPr eaLnBrk="1" hangingPunct="1"/>
              <a:t>3</a:t>
            </a:fld>
            <a:endParaRPr lang="en-US" sz="800" dirty="0">
              <a:solidFill>
                <a:srgbClr val="677085"/>
              </a:solidFill>
              <a:latin typeface="75 Helvetica Bold" charset="0"/>
            </a:endParaRPr>
          </a:p>
        </p:txBody>
      </p:sp>
      <p:sp>
        <p:nvSpPr>
          <p:cNvPr id="17412" name="Rectangle 2"/>
          <p:cNvSpPr>
            <a:spLocks noGrp="1" noChangeArrowheads="1"/>
          </p:cNvSpPr>
          <p:nvPr>
            <p:ph type="title"/>
          </p:nvPr>
        </p:nvSpPr>
        <p:spPr/>
        <p:txBody>
          <a:bodyPr/>
          <a:lstStyle/>
          <a:p>
            <a:pPr eaLnBrk="1" hangingPunct="1"/>
            <a:r>
              <a:rPr lang="en-US" dirty="0" smtClean="0"/>
              <a:t>What does it mean for something to have a boundary?</a:t>
            </a:r>
          </a:p>
        </p:txBody>
      </p:sp>
      <p:pic>
        <p:nvPicPr>
          <p:cNvPr id="17413" name="Picture 4" descr="A view of Chicago as seen from space, looking down from the International Space Station.  Determining the boundaries of neighborhoods in Chicago from this view would be challenging."/>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57200" y="2490788"/>
            <a:ext cx="4884738" cy="32353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7414" name="TextBox 6"/>
          <p:cNvSpPr txBox="1">
            <a:spLocks noChangeArrowheads="1"/>
          </p:cNvSpPr>
          <p:nvPr/>
        </p:nvSpPr>
        <p:spPr bwMode="auto">
          <a:xfrm>
            <a:off x="5511800" y="2336800"/>
            <a:ext cx="4241800" cy="340836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pPr>
            <a:r>
              <a:rPr lang="en-US" sz="1600" dirty="0">
                <a:solidFill>
                  <a:srgbClr val="000000"/>
                </a:solidFill>
                <a:latin typeface="Arial" pitchFamily="34" charset="0"/>
              </a:rPr>
              <a:t>Some things, like a table or a soccer field have clear edges and boundaries. Other objects, like cities and towns, have boundaries that aren’t as easy to see. It is hard to say where they end and something else begins if you are looking at them from a distance. </a:t>
            </a:r>
          </a:p>
          <a:p>
            <a:endParaRPr lang="en-US" dirty="0">
              <a:solidFill>
                <a:srgbClr val="000000"/>
              </a:solidFill>
              <a:latin typeface="Times New Roman" pitchFamily="18" charset="0"/>
            </a:endParaRPr>
          </a:p>
          <a:p>
            <a:endParaRPr lang="en-US" sz="1200" dirty="0">
              <a:solidFill>
                <a:srgbClr val="000000"/>
              </a:solidFill>
              <a:latin typeface="Arial" pitchFamily="34" charset="0"/>
            </a:endParaRPr>
          </a:p>
          <a:p>
            <a:pPr>
              <a:buFont typeface="AGaramond RegularSC" charset="0"/>
              <a:buNone/>
            </a:pPr>
            <a:r>
              <a:rPr lang="en-US" sz="1200" i="1" dirty="0">
                <a:solidFill>
                  <a:srgbClr val="000000"/>
                </a:solidFill>
                <a:latin typeface="Arial" pitchFamily="34" charset="0"/>
              </a:rPr>
              <a:t>Chicago, as photographed from the International Space Station.  Image Credit:</a:t>
            </a:r>
            <a:r>
              <a:rPr lang="en-US" sz="1200" i="1" dirty="0">
                <a:solidFill>
                  <a:schemeClr val="tx1"/>
                </a:solidFill>
                <a:latin typeface="Arial" pitchFamily="34" charset="0"/>
              </a:rPr>
              <a:t> NASA</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72707"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3F309513-9F53-45E2-B01D-EBD3A9CE98E8}" type="slidenum">
              <a:rPr lang="en-US" sz="800">
                <a:solidFill>
                  <a:srgbClr val="677085"/>
                </a:solidFill>
                <a:latin typeface="75 Helvetica Bold" charset="0"/>
              </a:rPr>
              <a:pPr eaLnBrk="1" hangingPunct="1"/>
              <a:t>30</a:t>
            </a:fld>
            <a:endParaRPr lang="en-US" sz="800" dirty="0">
              <a:solidFill>
                <a:srgbClr val="677085"/>
              </a:solidFill>
              <a:latin typeface="75 Helvetica Bold" charset="0"/>
            </a:endParaRPr>
          </a:p>
        </p:txBody>
      </p:sp>
      <p:sp>
        <p:nvSpPr>
          <p:cNvPr id="72708" name="Rectangle 4"/>
          <p:cNvSpPr>
            <a:spLocks noGrp="1" noChangeArrowheads="1"/>
          </p:cNvSpPr>
          <p:nvPr>
            <p:ph type="title"/>
          </p:nvPr>
        </p:nvSpPr>
        <p:spPr/>
        <p:txBody>
          <a:bodyPr/>
          <a:lstStyle/>
          <a:p>
            <a:pPr eaLnBrk="1" hangingPunct="1"/>
            <a:r>
              <a:rPr lang="en-US" dirty="0" smtClean="0"/>
              <a:t>Why is the IBEX mission important?</a:t>
            </a:r>
          </a:p>
        </p:txBody>
      </p:sp>
      <p:pic>
        <p:nvPicPr>
          <p:cNvPr id="72709" name="IBEX_map_Voyager_positions.mov" descr="A video clip first showing the positions of Voyager 1 and 2 in space, then a fade-up overlay of one of the IBEX spacecraft maps of the heliosphere boundary.  Voyager 1 and 2 give us &quot;weather station&quot; single point views of this region, while IBEX gives a global &quot;all sky&quot; view.">
            <a:hlinkClick r:id="" action="ppaction://media"/>
          </p:cNvPr>
          <p:cNvPicPr/>
          <p:nvPr>
            <a:videoFile r:link="rId1"/>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09600" y="2286000"/>
            <a:ext cx="6265863" cy="35258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72710" name="TextBox 8"/>
          <p:cNvSpPr txBox="1">
            <a:spLocks noChangeArrowheads="1"/>
          </p:cNvSpPr>
          <p:nvPr/>
        </p:nvSpPr>
        <p:spPr bwMode="auto">
          <a:xfrm>
            <a:off x="7010400" y="2082800"/>
            <a:ext cx="3048000" cy="3600986"/>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lnSpc>
                <a:spcPct val="150000"/>
              </a:lnSpc>
              <a:buFont typeface="AGaramond RegularSC" charset="0"/>
              <a:buNone/>
            </a:pPr>
            <a:r>
              <a:rPr lang="en-US" sz="1600" dirty="0" smtClean="0">
                <a:solidFill>
                  <a:srgbClr val="000000"/>
                </a:solidFill>
                <a:latin typeface="Arial" pitchFamily="34" charset="0"/>
              </a:rPr>
              <a:t>This movie clip illustrates how the </a:t>
            </a:r>
            <a:r>
              <a:rPr lang="en-US" sz="1600" dirty="0">
                <a:solidFill>
                  <a:srgbClr val="000000"/>
                </a:solidFill>
                <a:latin typeface="Arial" pitchFamily="34" charset="0"/>
              </a:rPr>
              <a:t>Voyager spacecraft are at our Solar System’s boundary but can only sample the conditions at those two specific  points.  IBEX images the entire sky, giving us an all-sky view of the boundary.  </a:t>
            </a:r>
            <a:endParaRPr lang="en-US" sz="1600" i="1" dirty="0">
              <a:solidFill>
                <a:srgbClr val="000000"/>
              </a:solidFill>
              <a:latin typeface="Arial" pitchFamily="34" charset="0"/>
            </a:endParaRPr>
          </a:p>
          <a:p>
            <a:pPr eaLnBrk="1" hangingPunct="1">
              <a:lnSpc>
                <a:spcPct val="150000"/>
              </a:lnSpc>
              <a:buFont typeface="AGaramond RegularSC" charset="0"/>
              <a:buNone/>
            </a:pPr>
            <a:endParaRPr lang="en-US" sz="1600" i="1" dirty="0">
              <a:solidFill>
                <a:srgbClr val="000000"/>
              </a:solidFill>
              <a:latin typeface="Arial" pitchFamily="34" charset="0"/>
            </a:endParaRPr>
          </a:p>
          <a:p>
            <a:pPr eaLnBrk="1" hangingPunct="1"/>
            <a:r>
              <a:rPr lang="en-US" sz="1200" i="1" dirty="0">
                <a:solidFill>
                  <a:srgbClr val="000000"/>
                </a:solidFill>
                <a:latin typeface="Arial" pitchFamily="34" charset="0"/>
              </a:rPr>
              <a:t>Movie Credit:</a:t>
            </a:r>
            <a:r>
              <a:rPr lang="en-US" sz="1200" i="1" dirty="0">
                <a:solidFill>
                  <a:schemeClr val="tx1"/>
                </a:solidFill>
                <a:latin typeface="Arial" pitchFamily="34" charset="0"/>
              </a:rPr>
              <a:t> IBEX Team</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2709"/>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72709"/>
                                        </p:tgtEl>
                                      </p:cBhvr>
                                    </p:cmd>
                                  </p:childTnLst>
                                </p:cTn>
                              </p:par>
                            </p:childTnLst>
                          </p:cTn>
                        </p:par>
                      </p:childTnLst>
                    </p:cTn>
                  </p:par>
                </p:childTnLst>
              </p:cTn>
              <p:nextCondLst>
                <p:cond evt="onClick" delay="0">
                  <p:tgtEl>
                    <p:spTgt spid="72709"/>
                  </p:tgtEl>
                </p:cond>
              </p:nextCondLst>
            </p:seq>
            <p:video>
              <p:cMediaNode>
                <p:cTn id="7" fill="hold" display="0">
                  <p:stCondLst>
                    <p:cond delay="indefinite"/>
                  </p:stCondLst>
                  <p:endCondLst>
                    <p:cond evt="onNext" delay="0">
                      <p:tgtEl>
                        <p:sldTgt/>
                      </p:tgtEl>
                    </p:cond>
                    <p:cond evt="onPrev" delay="0">
                      <p:tgtEl>
                        <p:sldTgt/>
                      </p:tgtEl>
                    </p:cond>
                  </p:endCondLst>
                </p:cTn>
                <p:tgtEl>
                  <p:spTgt spid="72709"/>
                </p:tgtEl>
              </p:cMediaNode>
            </p:video>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74755"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7D565C8E-8BC8-4CA3-8DE8-3C0EF5DF1CDF}" type="slidenum">
              <a:rPr lang="en-US" sz="800">
                <a:solidFill>
                  <a:srgbClr val="677085"/>
                </a:solidFill>
                <a:latin typeface="75 Helvetica Bold" charset="0"/>
              </a:rPr>
              <a:pPr eaLnBrk="1" hangingPunct="1"/>
              <a:t>31</a:t>
            </a:fld>
            <a:endParaRPr lang="en-US" sz="800" dirty="0">
              <a:solidFill>
                <a:srgbClr val="677085"/>
              </a:solidFill>
              <a:latin typeface="75 Helvetica Bold" charset="0"/>
            </a:endParaRPr>
          </a:p>
        </p:txBody>
      </p:sp>
      <p:sp>
        <p:nvSpPr>
          <p:cNvPr id="74756" name="Rectangle 2"/>
          <p:cNvSpPr>
            <a:spLocks noGrp="1" noChangeArrowheads="1"/>
          </p:cNvSpPr>
          <p:nvPr>
            <p:ph type="title"/>
          </p:nvPr>
        </p:nvSpPr>
        <p:spPr>
          <a:xfrm>
            <a:off x="554038" y="1295400"/>
            <a:ext cx="9085262" cy="822325"/>
          </a:xfrm>
        </p:spPr>
        <p:txBody>
          <a:bodyPr/>
          <a:lstStyle/>
          <a:p>
            <a:pPr eaLnBrk="1" hangingPunct="1"/>
            <a:r>
              <a:rPr lang="en-US" dirty="0" smtClean="0"/>
              <a:t>Why else do we need IBEX?</a:t>
            </a:r>
          </a:p>
        </p:txBody>
      </p:sp>
      <p:pic>
        <p:nvPicPr>
          <p:cNvPr id="74757" name="Picture 6" descr="An artist's rendition of the IBEX spacecraft in space."/>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58813" y="2236788"/>
            <a:ext cx="4186237" cy="418623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74758" name="TextBox 6"/>
          <p:cNvSpPr txBox="1">
            <a:spLocks noChangeArrowheads="1"/>
          </p:cNvSpPr>
          <p:nvPr/>
        </p:nvSpPr>
        <p:spPr bwMode="auto">
          <a:xfrm>
            <a:off x="5168900" y="2057400"/>
            <a:ext cx="4673600" cy="44783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pPr>
            <a:r>
              <a:rPr lang="en-US" sz="1600" dirty="0">
                <a:solidFill>
                  <a:srgbClr val="000000"/>
                </a:solidFill>
                <a:latin typeface="Arial" pitchFamily="34" charset="0"/>
                <a:ea typeface="MS PGothic" pitchFamily="34" charset="-128"/>
              </a:rPr>
              <a:t>Unlike the images shown in Slides </a:t>
            </a:r>
            <a:r>
              <a:rPr lang="en-US" sz="1600" dirty="0" smtClean="0">
                <a:solidFill>
                  <a:srgbClr val="000000"/>
                </a:solidFill>
                <a:latin typeface="Arial" pitchFamily="34" charset="0"/>
                <a:ea typeface="MS PGothic" pitchFamily="34" charset="-128"/>
              </a:rPr>
              <a:t>25, 26, </a:t>
            </a:r>
            <a:r>
              <a:rPr lang="en-US" sz="1600" dirty="0">
                <a:solidFill>
                  <a:srgbClr val="000000"/>
                </a:solidFill>
                <a:latin typeface="Arial" pitchFamily="34" charset="0"/>
                <a:ea typeface="MS PGothic" pitchFamily="34" charset="-128"/>
              </a:rPr>
              <a:t>and </a:t>
            </a:r>
            <a:r>
              <a:rPr lang="en-US" sz="1600" dirty="0" smtClean="0">
                <a:solidFill>
                  <a:srgbClr val="000000"/>
                </a:solidFill>
                <a:latin typeface="Arial" pitchFamily="34" charset="0"/>
                <a:ea typeface="MS PGothic" pitchFamily="34" charset="-128"/>
              </a:rPr>
              <a:t>27, </a:t>
            </a:r>
            <a:r>
              <a:rPr lang="en-US" sz="1600" dirty="0">
                <a:solidFill>
                  <a:srgbClr val="000000"/>
                </a:solidFill>
                <a:latin typeface="Arial" pitchFamily="34" charset="0"/>
                <a:ea typeface="MS PGothic" pitchFamily="34" charset="-128"/>
              </a:rPr>
              <a:t>our heliosphere boundary does not emit light that we can detect, which means it would be impossible to image using conventional telescopes.  Instead of collecting light, like other telescopes do, IBEX collects particles coming from the boundary so that we can learn about the processes occurring there.</a:t>
            </a:r>
          </a:p>
          <a:p>
            <a:endParaRPr lang="en-US" sz="1600" dirty="0">
              <a:solidFill>
                <a:srgbClr val="000000"/>
              </a:solidFill>
              <a:latin typeface="Arial" pitchFamily="34" charset="0"/>
              <a:ea typeface="MS PGothic" pitchFamily="34" charset="-128"/>
            </a:endParaRPr>
          </a:p>
          <a:p>
            <a:endParaRPr lang="en-US" sz="1600" dirty="0">
              <a:solidFill>
                <a:srgbClr val="000000"/>
              </a:solidFill>
              <a:latin typeface="Arial" pitchFamily="34" charset="0"/>
              <a:ea typeface="MS PGothic" pitchFamily="34" charset="-128"/>
            </a:endParaRPr>
          </a:p>
          <a:p>
            <a:endParaRPr lang="en-US" sz="1600" dirty="0">
              <a:solidFill>
                <a:srgbClr val="000000"/>
              </a:solidFill>
              <a:latin typeface="Arial" pitchFamily="34" charset="0"/>
              <a:ea typeface="MS PGothic" pitchFamily="34" charset="-128"/>
            </a:endParaRPr>
          </a:p>
          <a:p>
            <a:endParaRPr lang="en-US" sz="1200" i="1" dirty="0">
              <a:solidFill>
                <a:srgbClr val="000000"/>
              </a:solidFill>
              <a:latin typeface="Arial" pitchFamily="34" charset="0"/>
              <a:ea typeface="MS PGothic" pitchFamily="34" charset="-128"/>
            </a:endParaRPr>
          </a:p>
          <a:p>
            <a:r>
              <a:rPr lang="en-US" sz="1200" i="1" dirty="0">
                <a:solidFill>
                  <a:srgbClr val="000000"/>
                </a:solidFill>
                <a:latin typeface="Arial" pitchFamily="34" charset="0"/>
                <a:ea typeface="MS PGothic" pitchFamily="34" charset="-128"/>
              </a:rPr>
              <a:t>An artist’s rendition of the IBEX spacecraft.  Image Credit:</a:t>
            </a:r>
            <a:r>
              <a:rPr lang="en-US" sz="1200" i="1" dirty="0">
                <a:solidFill>
                  <a:schemeClr val="tx1"/>
                </a:solidFill>
                <a:latin typeface="Arial" pitchFamily="34" charset="0"/>
                <a:ea typeface="MS PGothic" pitchFamily="34" charset="-128"/>
              </a:rPr>
              <a:t> Walt Feimer, NASA GSFC</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76803"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7B4F713F-D885-4FFC-96C7-6EDF98E36CBE}" type="slidenum">
              <a:rPr lang="en-US" sz="800">
                <a:solidFill>
                  <a:srgbClr val="677085"/>
                </a:solidFill>
                <a:latin typeface="75 Helvetica Bold" charset="0"/>
              </a:rPr>
              <a:pPr eaLnBrk="1" hangingPunct="1"/>
              <a:t>32</a:t>
            </a:fld>
            <a:endParaRPr lang="en-US" sz="800" dirty="0">
              <a:solidFill>
                <a:srgbClr val="677085"/>
              </a:solidFill>
              <a:latin typeface="75 Helvetica Bold" charset="0"/>
            </a:endParaRPr>
          </a:p>
        </p:txBody>
      </p:sp>
      <p:sp>
        <p:nvSpPr>
          <p:cNvPr id="76804" name="Rectangle 2"/>
          <p:cNvSpPr>
            <a:spLocks noGrp="1" noChangeArrowheads="1"/>
          </p:cNvSpPr>
          <p:nvPr>
            <p:ph type="title"/>
          </p:nvPr>
        </p:nvSpPr>
        <p:spPr/>
        <p:txBody>
          <a:bodyPr/>
          <a:lstStyle/>
          <a:p>
            <a:pPr eaLnBrk="1" hangingPunct="1"/>
            <a:r>
              <a:rPr lang="en-US" dirty="0" smtClean="0"/>
              <a:t>Why is the IBEX mission important?</a:t>
            </a:r>
          </a:p>
        </p:txBody>
      </p:sp>
      <p:pic>
        <p:nvPicPr>
          <p:cNvPr id="76805" name="Picture 8" descr="Graph: This is a graph depicting the fraction of incoming galactic cosmic rays that penetrate the bow shock, heliopause, inner heliosheath, and termination shock as compared to the approximate distance from the bow shock.  The zero point is the bow shock location.  The inward interstellar flow is from the left, and on the graph, the fraction of galactic cosmic rays is 1.  As cosmic rays penetrate the bow shock, there is a slight decrease in cosmic rays that are able to penetrate to the heliopause, and then a large decrease in the number that are able to penetrate the inner heliosheath to the termination shock.  In all, scientists think about eighty percent of cosmic rays, in all, are blocked by these layers of our heliosphere boundary, showing how essential these layers are to protecting the Solar System from energetic cosmic rays.  The line on the graph decreases from 1 at the bow shock to about 0.8 at the heliopause, then a dramatic drop to around 0.2 at the termination shock, illustrating the eighty percent decrease in cosmic rays able to penetrate to this distance.  Distances closer to the inner solar system show a further gradual decrease to 0.1."/>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50850" y="2482850"/>
            <a:ext cx="5156200" cy="32226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76806" name="TextBox 6"/>
          <p:cNvSpPr txBox="1">
            <a:spLocks noChangeArrowheads="1"/>
          </p:cNvSpPr>
          <p:nvPr/>
        </p:nvSpPr>
        <p:spPr bwMode="auto">
          <a:xfrm>
            <a:off x="5867400" y="2298700"/>
            <a:ext cx="3594100" cy="37242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lnSpc>
                <a:spcPct val="150000"/>
              </a:lnSpc>
              <a:buFont typeface="AGaramond RegularSC" charset="0"/>
              <a:buNone/>
            </a:pPr>
            <a:r>
              <a:rPr lang="en-US" sz="1600" dirty="0">
                <a:solidFill>
                  <a:srgbClr val="000000"/>
                </a:solidFill>
                <a:latin typeface="Arial" pitchFamily="34" charset="0"/>
              </a:rPr>
              <a:t>The boundary of the Solar System protects us from harmful cosmic rays. Without it, four times more cosmic rays would enter our Solar System and potentially damage our ozone layer and DNA.  It is important to study this region to know how this protective region works. </a:t>
            </a:r>
          </a:p>
          <a:p>
            <a:pPr eaLnBrk="1" hangingPunct="1">
              <a:buFont typeface="AGaramond RegularSC" charset="0"/>
              <a:buNone/>
            </a:pPr>
            <a:endParaRPr lang="en-US" sz="800" i="1" dirty="0">
              <a:solidFill>
                <a:schemeClr val="tx1"/>
              </a:solidFill>
            </a:endParaRPr>
          </a:p>
          <a:p>
            <a:pPr eaLnBrk="1" hangingPunct="1">
              <a:buFont typeface="AGaramond RegularSC" charset="0"/>
              <a:buNone/>
            </a:pPr>
            <a:r>
              <a:rPr lang="en-US" sz="1200" i="1" dirty="0">
                <a:solidFill>
                  <a:srgbClr val="000000"/>
                </a:solidFill>
                <a:latin typeface="Arial" pitchFamily="34" charset="0"/>
              </a:rPr>
              <a:t>A graph of the percentages of cosmic rays that reach various parts of our Solar System.  Image Credit:</a:t>
            </a:r>
            <a:r>
              <a:rPr lang="en-US" sz="1200" i="1" dirty="0">
                <a:solidFill>
                  <a:schemeClr val="tx1"/>
                </a:solidFill>
                <a:latin typeface="Arial" pitchFamily="34" charset="0"/>
              </a:rPr>
              <a:t> IBEX Science Team</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78851"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5604B47C-1282-4CA3-BE86-DFA996B5403F}" type="slidenum">
              <a:rPr lang="en-US" sz="800">
                <a:solidFill>
                  <a:srgbClr val="677085"/>
                </a:solidFill>
                <a:latin typeface="75 Helvetica Bold" charset="0"/>
              </a:rPr>
              <a:pPr eaLnBrk="1" hangingPunct="1"/>
              <a:t>33</a:t>
            </a:fld>
            <a:endParaRPr lang="en-US" sz="800" dirty="0">
              <a:solidFill>
                <a:srgbClr val="677085"/>
              </a:solidFill>
              <a:latin typeface="75 Helvetica Bold" charset="0"/>
            </a:endParaRPr>
          </a:p>
        </p:txBody>
      </p:sp>
      <p:sp>
        <p:nvSpPr>
          <p:cNvPr id="78852" name="Rectangle 2"/>
          <p:cNvSpPr>
            <a:spLocks noGrp="1" noChangeArrowheads="1"/>
          </p:cNvSpPr>
          <p:nvPr>
            <p:ph type="title"/>
          </p:nvPr>
        </p:nvSpPr>
        <p:spPr/>
        <p:txBody>
          <a:bodyPr/>
          <a:lstStyle/>
          <a:p>
            <a:pPr eaLnBrk="1" hangingPunct="1"/>
            <a:r>
              <a:rPr lang="en-US" dirty="0" smtClean="0"/>
              <a:t>How did IBEX get into space?</a:t>
            </a:r>
          </a:p>
        </p:txBody>
      </p:sp>
      <p:pic>
        <p:nvPicPr>
          <p:cNvPr id="78853" name="Picture 6" descr="Image of Kwajalein Atoll from the air.  The major feature that can be seen from the air stretching most of the length of this small atoll  is the long airplane runway.  It is this runway from which the airplane took off carrying the Pegasus rocket that launched IBEX."/>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736600" y="2235200"/>
            <a:ext cx="8197850" cy="317976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78854" name="TextBox 6"/>
          <p:cNvSpPr txBox="1">
            <a:spLocks noChangeArrowheads="1"/>
          </p:cNvSpPr>
          <p:nvPr/>
        </p:nvSpPr>
        <p:spPr bwMode="auto">
          <a:xfrm>
            <a:off x="698500" y="5588000"/>
            <a:ext cx="8242300" cy="8921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buFont typeface="AGaramond RegularSC" charset="0"/>
              <a:buNone/>
            </a:pPr>
            <a:r>
              <a:rPr lang="en-US" sz="1600" dirty="0">
                <a:solidFill>
                  <a:srgbClr val="000000"/>
                </a:solidFill>
                <a:latin typeface="Arial" pitchFamily="34" charset="0"/>
              </a:rPr>
              <a:t>IBEX began its ride from Kwajalein Atoll, Marshall Islands in the middle of the Pacific Ocean on October 19, 2008.</a:t>
            </a:r>
          </a:p>
          <a:p>
            <a:pPr eaLnBrk="1" hangingPunct="1">
              <a:buFont typeface="AGaramond RegularSC" charset="0"/>
              <a:buNone/>
            </a:pPr>
            <a:endParaRPr lang="en-US" sz="800" i="1" dirty="0">
              <a:solidFill>
                <a:schemeClr val="tx1"/>
              </a:solidFill>
            </a:endParaRPr>
          </a:p>
          <a:p>
            <a:pPr eaLnBrk="1" hangingPunct="1">
              <a:buFont typeface="AGaramond RegularSC" charset="0"/>
              <a:buNone/>
            </a:pPr>
            <a:r>
              <a:rPr lang="en-US" sz="1200" i="1" dirty="0">
                <a:solidFill>
                  <a:srgbClr val="000000"/>
                </a:solidFill>
                <a:latin typeface="Arial" pitchFamily="34" charset="0"/>
              </a:rPr>
              <a:t>Kwajalein Atoll, Marshall Islands.  Image Credit:</a:t>
            </a:r>
            <a:r>
              <a:rPr lang="en-US" sz="1200" i="1" dirty="0">
                <a:solidFill>
                  <a:schemeClr val="tx1"/>
                </a:solidFill>
                <a:latin typeface="Arial" pitchFamily="34" charset="0"/>
              </a:rPr>
              <a:t> Dirk HR Spennemann, Digital Micronesia</a:t>
            </a:r>
            <a:endParaRPr lang="en-US" sz="1200" dirty="0">
              <a:latin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8"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80899"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CA8FB4B5-624D-464B-B02C-60386C79AD82}" type="slidenum">
              <a:rPr lang="en-US" sz="800">
                <a:solidFill>
                  <a:srgbClr val="677085"/>
                </a:solidFill>
                <a:latin typeface="75 Helvetica Bold" charset="0"/>
              </a:rPr>
              <a:pPr eaLnBrk="1" hangingPunct="1"/>
              <a:t>34</a:t>
            </a:fld>
            <a:endParaRPr lang="en-US" sz="800" dirty="0">
              <a:solidFill>
                <a:srgbClr val="677085"/>
              </a:solidFill>
              <a:latin typeface="75 Helvetica Bold" charset="0"/>
            </a:endParaRPr>
          </a:p>
        </p:txBody>
      </p:sp>
      <p:sp>
        <p:nvSpPr>
          <p:cNvPr id="80900" name="Rectangle 1026"/>
          <p:cNvSpPr>
            <a:spLocks noGrp="1" noChangeArrowheads="1"/>
          </p:cNvSpPr>
          <p:nvPr>
            <p:ph type="title"/>
          </p:nvPr>
        </p:nvSpPr>
        <p:spPr>
          <a:xfrm>
            <a:off x="788988" y="590550"/>
            <a:ext cx="8297862" cy="952500"/>
          </a:xfrm>
        </p:spPr>
        <p:txBody>
          <a:bodyPr/>
          <a:lstStyle/>
          <a:p>
            <a:pPr eaLnBrk="1" hangingPunct="1"/>
            <a:r>
              <a:rPr lang="en-US" dirty="0" smtClean="0"/>
              <a:t>How did IBEX get to space?</a:t>
            </a:r>
          </a:p>
        </p:txBody>
      </p:sp>
      <p:pic>
        <p:nvPicPr>
          <p:cNvPr id="80901" name="Picture 5" descr="Map depicting the position of the Marshall Islands in the Pacific Ocean, about halfway between Hawaii to the northeast and Australia to the southwest."/>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103313" y="1422400"/>
            <a:ext cx="7097712" cy="494506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80902" name="Oval 7" descr="Circle showing location of Marshall Islands."/>
          <p:cNvSpPr>
            <a:spLocks noChangeArrowheads="1"/>
          </p:cNvSpPr>
          <p:nvPr/>
        </p:nvSpPr>
        <p:spPr bwMode="auto">
          <a:xfrm>
            <a:off x="3940175" y="2327275"/>
            <a:ext cx="1257300" cy="812800"/>
          </a:xfrm>
          <a:prstGeom prst="ellipse">
            <a:avLst/>
          </a:prstGeom>
          <a:solidFill>
            <a:schemeClr val="accent1">
              <a:alpha val="23137"/>
            </a:schemeClr>
          </a:solidFill>
          <a:ln w="9525">
            <a:solidFill>
              <a:schemeClr val="tx1"/>
            </a:solidFill>
            <a:round/>
            <a:headEnd/>
            <a:tailEnd/>
          </a:ln>
        </p:spPr>
        <p:txBody>
          <a:bodyPr wrap="none" anchor="ctr"/>
          <a:lstStyle/>
          <a:p>
            <a:pPr eaLnBrk="0" hangingPunct="0"/>
            <a:endParaRPr lang="en-US" dirty="0">
              <a:ea typeface="MS PGothic" pitchFamily="34" charset="-128"/>
            </a:endParaRPr>
          </a:p>
        </p:txBody>
      </p:sp>
      <p:sp>
        <p:nvSpPr>
          <p:cNvPr id="80903" name="TextBox 1"/>
          <p:cNvSpPr txBox="1">
            <a:spLocks noChangeArrowheads="1"/>
          </p:cNvSpPr>
          <p:nvPr/>
        </p:nvSpPr>
        <p:spPr bwMode="auto">
          <a:xfrm>
            <a:off x="1000125" y="6376988"/>
            <a:ext cx="7191375" cy="584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buFont typeface="AGaramond RegularSC" charset="0"/>
              <a:buNone/>
            </a:pPr>
            <a:r>
              <a:rPr lang="en-US" sz="1600" dirty="0">
                <a:solidFill>
                  <a:srgbClr val="000000"/>
                </a:solidFill>
                <a:latin typeface="Arial" pitchFamily="34" charset="0"/>
                <a:ea typeface="MS PGothic" pitchFamily="34" charset="-128"/>
              </a:rPr>
              <a:t>Kwajalein Atoll is part of the Marshall Islands in the Pacific Ocean, southwest of Hawaii.</a:t>
            </a:r>
            <a:r>
              <a:rPr lang="en-US" sz="1600" i="1" dirty="0">
                <a:solidFill>
                  <a:schemeClr val="tx1"/>
                </a:solidFill>
                <a:latin typeface="Arial" pitchFamily="34" charset="0"/>
                <a:ea typeface="MS PGothic" pitchFamily="34" charset="-128"/>
              </a:rPr>
              <a:t>  </a:t>
            </a:r>
            <a:r>
              <a:rPr lang="en-US" sz="1200" i="1" dirty="0">
                <a:solidFill>
                  <a:srgbClr val="000000"/>
                </a:solidFill>
                <a:latin typeface="Arial" pitchFamily="34" charset="0"/>
                <a:ea typeface="MS PGothic" pitchFamily="34" charset="-128"/>
              </a:rPr>
              <a:t>Image Credit:</a:t>
            </a:r>
            <a:r>
              <a:rPr lang="en-US" sz="1200" i="1" dirty="0">
                <a:solidFill>
                  <a:schemeClr val="tx1"/>
                </a:solidFill>
                <a:latin typeface="Arial" pitchFamily="34" charset="0"/>
                <a:ea typeface="MS PGothic" pitchFamily="34" charset="-128"/>
              </a:rPr>
              <a:t> CIA website reference maps.</a:t>
            </a:r>
            <a:endParaRPr lang="en-US" sz="1200" dirty="0">
              <a:latin typeface="Arial" pitchFamily="34" charset="0"/>
              <a:ea typeface="MS PGothic" pitchFamily="34" charset="-128"/>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82947"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2B03952D-A523-4C12-8426-1A87D2451329}" type="slidenum">
              <a:rPr lang="en-US" sz="800">
                <a:solidFill>
                  <a:srgbClr val="677085"/>
                </a:solidFill>
                <a:latin typeface="75 Helvetica Bold" charset="0"/>
              </a:rPr>
              <a:pPr eaLnBrk="1" hangingPunct="1"/>
              <a:t>35</a:t>
            </a:fld>
            <a:endParaRPr lang="en-US" sz="800" dirty="0">
              <a:solidFill>
                <a:srgbClr val="677085"/>
              </a:solidFill>
              <a:latin typeface="75 Helvetica Bold" charset="0"/>
            </a:endParaRPr>
          </a:p>
        </p:txBody>
      </p:sp>
      <p:sp>
        <p:nvSpPr>
          <p:cNvPr id="82948" name="Rectangle 2"/>
          <p:cNvSpPr>
            <a:spLocks noGrp="1" noChangeArrowheads="1"/>
          </p:cNvSpPr>
          <p:nvPr>
            <p:ph type="title"/>
          </p:nvPr>
        </p:nvSpPr>
        <p:spPr/>
        <p:txBody>
          <a:bodyPr/>
          <a:lstStyle/>
          <a:p>
            <a:pPr eaLnBrk="1" hangingPunct="1"/>
            <a:r>
              <a:rPr lang="en-US" dirty="0" smtClean="0"/>
              <a:t>How did IBEX get to space?</a:t>
            </a:r>
          </a:p>
        </p:txBody>
      </p:sp>
      <p:pic>
        <p:nvPicPr>
          <p:cNvPr id="82949" name="Picture 4" descr="Artist's conception of a Pegasus rocket dropping from the L-1011 airplane.  IBEX launched in this way on October 19, 2008."/>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12763" y="2457450"/>
            <a:ext cx="5043487" cy="25273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82950" name="TextBox 6"/>
          <p:cNvSpPr txBox="1">
            <a:spLocks noChangeArrowheads="1"/>
          </p:cNvSpPr>
          <p:nvPr/>
        </p:nvSpPr>
        <p:spPr bwMode="auto">
          <a:xfrm>
            <a:off x="5867400" y="2298700"/>
            <a:ext cx="3365500" cy="2616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lnSpc>
                <a:spcPct val="150000"/>
              </a:lnSpc>
              <a:buFont typeface="AGaramond RegularSC" charset="0"/>
              <a:buNone/>
            </a:pPr>
            <a:r>
              <a:rPr lang="en-US" sz="1600" dirty="0">
                <a:solidFill>
                  <a:srgbClr val="000000"/>
                </a:solidFill>
                <a:latin typeface="Arial" pitchFamily="34" charset="0"/>
              </a:rPr>
              <a:t>IBEX used a Pegasus rocket launched from an L-1011 airplane. This is an inexpensive launch option, but can only be used for smaller spacecraft.</a:t>
            </a:r>
            <a:r>
              <a:rPr lang="en-US" sz="1600" dirty="0">
                <a:solidFill>
                  <a:schemeClr val="tx1"/>
                </a:solidFill>
                <a:latin typeface="Arial" pitchFamily="34" charset="0"/>
              </a:rPr>
              <a:t>  </a:t>
            </a:r>
          </a:p>
          <a:p>
            <a:pPr eaLnBrk="1" hangingPunct="1">
              <a:buFont typeface="AGaramond RegularSC" charset="0"/>
              <a:buNone/>
            </a:pPr>
            <a:endParaRPr lang="en-US" sz="800" i="1" dirty="0">
              <a:solidFill>
                <a:schemeClr val="tx1"/>
              </a:solidFill>
            </a:endParaRPr>
          </a:p>
          <a:p>
            <a:pPr eaLnBrk="1" hangingPunct="1">
              <a:buFont typeface="AGaramond RegularSC" charset="0"/>
              <a:buNone/>
            </a:pPr>
            <a:endParaRPr lang="en-US" sz="1200" i="1" dirty="0">
              <a:solidFill>
                <a:srgbClr val="000000"/>
              </a:solidFill>
              <a:latin typeface="Arial" pitchFamily="34" charset="0"/>
            </a:endParaRPr>
          </a:p>
          <a:p>
            <a:pPr eaLnBrk="1" hangingPunct="1">
              <a:buFont typeface="AGaramond RegularSC" charset="0"/>
              <a:buNone/>
            </a:pPr>
            <a:r>
              <a:rPr lang="en-US" sz="1200" i="1" dirty="0">
                <a:solidFill>
                  <a:srgbClr val="000000"/>
                </a:solidFill>
                <a:latin typeface="Arial" pitchFamily="34" charset="0"/>
              </a:rPr>
              <a:t>An artist’s rendition of the launch of a Pegasus rocket.  Image Credit:</a:t>
            </a:r>
            <a:r>
              <a:rPr lang="en-US" sz="1200" i="1" dirty="0">
                <a:solidFill>
                  <a:schemeClr val="tx1"/>
                </a:solidFill>
                <a:latin typeface="Arial" pitchFamily="34" charset="0"/>
              </a:rPr>
              <a:t> The Adler Planetarium</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84995"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0509B2C9-3BF9-459E-BE1D-B91F993E1677}" type="slidenum">
              <a:rPr lang="en-US" sz="800">
                <a:solidFill>
                  <a:srgbClr val="677085"/>
                </a:solidFill>
                <a:latin typeface="75 Helvetica Bold" charset="0"/>
              </a:rPr>
              <a:pPr eaLnBrk="1" hangingPunct="1"/>
              <a:t>36</a:t>
            </a:fld>
            <a:endParaRPr lang="en-US" sz="800" dirty="0">
              <a:solidFill>
                <a:srgbClr val="677085"/>
              </a:solidFill>
              <a:latin typeface="75 Helvetica Bold" charset="0"/>
            </a:endParaRPr>
          </a:p>
        </p:txBody>
      </p:sp>
      <p:sp>
        <p:nvSpPr>
          <p:cNvPr id="84996" name="Rectangle 2"/>
          <p:cNvSpPr>
            <a:spLocks noGrp="1" noChangeArrowheads="1"/>
          </p:cNvSpPr>
          <p:nvPr>
            <p:ph type="title"/>
          </p:nvPr>
        </p:nvSpPr>
        <p:spPr/>
        <p:txBody>
          <a:bodyPr/>
          <a:lstStyle/>
          <a:p>
            <a:pPr eaLnBrk="1" hangingPunct="1"/>
            <a:r>
              <a:rPr lang="en-US" dirty="0" smtClean="0"/>
              <a:t>How did IBEX get to space?</a:t>
            </a:r>
          </a:p>
        </p:txBody>
      </p:sp>
      <p:pic>
        <p:nvPicPr>
          <p:cNvPr id="84997" name="Picture 7" descr="This is a digital rendering of the  Pegasus and IBEX launch system, including the satellite itself to the far right."/>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17587" t="38202" r="15535" b="37030"/>
          <a:stretch>
            <a:fillRect/>
          </a:stretch>
        </p:blipFill>
        <p:spPr bwMode="auto">
          <a:xfrm>
            <a:off x="711200" y="2044700"/>
            <a:ext cx="8693150" cy="32194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84998" name="TextBox 6"/>
          <p:cNvSpPr txBox="1">
            <a:spLocks noChangeArrowheads="1"/>
          </p:cNvSpPr>
          <p:nvPr/>
        </p:nvSpPr>
        <p:spPr bwMode="auto">
          <a:xfrm>
            <a:off x="977900" y="5372100"/>
            <a:ext cx="8089900" cy="200054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buFont typeface="AGaramond RegularSC" charset="0"/>
              <a:buNone/>
            </a:pPr>
            <a:r>
              <a:rPr lang="en-US" sz="1600" dirty="0">
                <a:solidFill>
                  <a:srgbClr val="000000"/>
                </a:solidFill>
                <a:latin typeface="Arial" pitchFamily="34" charset="0"/>
              </a:rPr>
              <a:t>This image shows a digital rendering of the third stage of the Pegasus rocket (far left), the avionics ring (the portion with the attached cube-shapes),</a:t>
            </a:r>
            <a:r>
              <a:rPr lang="en-US" sz="1600" dirty="0" smtClean="0">
                <a:solidFill>
                  <a:srgbClr val="000000"/>
                </a:solidFill>
                <a:latin typeface="Arial" pitchFamily="34" charset="0"/>
              </a:rPr>
              <a:t> the adapter ring that connected the Pegasus third stage to the solid rocket motor &amp; IBEX, the </a:t>
            </a:r>
            <a:r>
              <a:rPr lang="en-US" sz="1600" dirty="0">
                <a:solidFill>
                  <a:srgbClr val="000000"/>
                </a:solidFill>
                <a:latin typeface="Arial" pitchFamily="34" charset="0"/>
              </a:rPr>
              <a:t>IBEX solid rocket motor (the gray bell-shaped portion and the ring to its right), and the IBEX satellite itself (far right).  Not shown in this rendering are the first and second stages of the Pegasus launch system and the rocket fairing that covered the entire system.</a:t>
            </a:r>
            <a:r>
              <a:rPr lang="en-US" sz="1600" dirty="0">
                <a:solidFill>
                  <a:schemeClr val="tx1"/>
                </a:solidFill>
                <a:latin typeface="Arial" pitchFamily="34" charset="0"/>
              </a:rPr>
              <a:t>  </a:t>
            </a:r>
          </a:p>
          <a:p>
            <a:pPr eaLnBrk="1" hangingPunct="1">
              <a:buFont typeface="AGaramond RegularSC" charset="0"/>
              <a:buNone/>
            </a:pPr>
            <a:endParaRPr lang="en-US" sz="1600" dirty="0">
              <a:solidFill>
                <a:schemeClr val="tx1"/>
              </a:solidFill>
              <a:latin typeface="Arial" pitchFamily="34" charset="0"/>
            </a:endParaRPr>
          </a:p>
          <a:p>
            <a:pPr eaLnBrk="1" hangingPunct="1">
              <a:buFont typeface="AGaramond RegularSC" charset="0"/>
              <a:buNone/>
            </a:pPr>
            <a:r>
              <a:rPr lang="en-US" sz="1200" i="1" dirty="0">
                <a:solidFill>
                  <a:srgbClr val="000000"/>
                </a:solidFill>
                <a:latin typeface="Arial" pitchFamily="34" charset="0"/>
              </a:rPr>
              <a:t>Image Credit:</a:t>
            </a:r>
            <a:r>
              <a:rPr lang="en-US" sz="1200" i="1" dirty="0">
                <a:solidFill>
                  <a:schemeClr val="tx1"/>
                </a:solidFill>
                <a:latin typeface="Arial" pitchFamily="34" charset="0"/>
              </a:rPr>
              <a:t> IBEX Team</a:t>
            </a:r>
          </a:p>
        </p:txBody>
      </p:sp>
      <p:sp>
        <p:nvSpPr>
          <p:cNvPr id="7" name="TextBox 6"/>
          <p:cNvSpPr txBox="1"/>
          <p:nvPr/>
        </p:nvSpPr>
        <p:spPr>
          <a:xfrm>
            <a:off x="3962400" y="5003800"/>
            <a:ext cx="992241" cy="246221"/>
          </a:xfrm>
          <a:prstGeom prst="rect">
            <a:avLst/>
          </a:prstGeom>
          <a:noFill/>
        </p:spPr>
        <p:txBody>
          <a:bodyPr wrap="none" rtlCol="0">
            <a:spAutoFit/>
          </a:bodyPr>
          <a:lstStyle/>
          <a:p>
            <a:r>
              <a:rPr lang="en-US" sz="1000" b="1" dirty="0" smtClean="0">
                <a:solidFill>
                  <a:schemeClr val="bg2"/>
                </a:solidFill>
              </a:rPr>
              <a:t>Avionics ring</a:t>
            </a:r>
            <a:endParaRPr lang="en-US" sz="1000" b="1" dirty="0">
              <a:solidFill>
                <a:schemeClr val="bg2"/>
              </a:solidFill>
            </a:endParaRPr>
          </a:p>
        </p:txBody>
      </p:sp>
      <p:sp>
        <p:nvSpPr>
          <p:cNvPr id="8" name="TextBox 7"/>
          <p:cNvSpPr txBox="1"/>
          <p:nvPr/>
        </p:nvSpPr>
        <p:spPr>
          <a:xfrm>
            <a:off x="6464300" y="4914900"/>
            <a:ext cx="1054100" cy="400110"/>
          </a:xfrm>
          <a:prstGeom prst="rect">
            <a:avLst/>
          </a:prstGeom>
          <a:noFill/>
        </p:spPr>
        <p:txBody>
          <a:bodyPr wrap="square" rtlCol="0">
            <a:spAutoFit/>
          </a:bodyPr>
          <a:lstStyle/>
          <a:p>
            <a:pPr algn="ctr"/>
            <a:r>
              <a:rPr lang="en-US" sz="1000" b="1" dirty="0" smtClean="0">
                <a:solidFill>
                  <a:schemeClr val="bg2"/>
                </a:solidFill>
              </a:rPr>
              <a:t>Solid rocket motor</a:t>
            </a:r>
            <a:endParaRPr lang="en-US" sz="1000" b="1" dirty="0">
              <a:solidFill>
                <a:schemeClr val="bg2"/>
              </a:solidFill>
            </a:endParaRPr>
          </a:p>
        </p:txBody>
      </p:sp>
      <p:sp>
        <p:nvSpPr>
          <p:cNvPr id="9" name="TextBox 8"/>
          <p:cNvSpPr txBox="1"/>
          <p:nvPr/>
        </p:nvSpPr>
        <p:spPr>
          <a:xfrm>
            <a:off x="1447800" y="4991100"/>
            <a:ext cx="1823862" cy="246221"/>
          </a:xfrm>
          <a:prstGeom prst="rect">
            <a:avLst/>
          </a:prstGeom>
          <a:noFill/>
        </p:spPr>
        <p:txBody>
          <a:bodyPr wrap="none" rtlCol="0">
            <a:spAutoFit/>
          </a:bodyPr>
          <a:lstStyle/>
          <a:p>
            <a:r>
              <a:rPr lang="en-US" sz="1000" b="1" dirty="0" smtClean="0">
                <a:solidFill>
                  <a:schemeClr val="bg2"/>
                </a:solidFill>
              </a:rPr>
              <a:t>Pegasus rocket third stage</a:t>
            </a:r>
            <a:endParaRPr lang="en-US" sz="1000" b="1" dirty="0">
              <a:solidFill>
                <a:schemeClr val="bg2"/>
              </a:solidFill>
            </a:endParaRPr>
          </a:p>
        </p:txBody>
      </p:sp>
      <p:sp>
        <p:nvSpPr>
          <p:cNvPr id="10" name="TextBox 9"/>
          <p:cNvSpPr txBox="1"/>
          <p:nvPr/>
        </p:nvSpPr>
        <p:spPr>
          <a:xfrm>
            <a:off x="7874000" y="4991100"/>
            <a:ext cx="1054100" cy="246221"/>
          </a:xfrm>
          <a:prstGeom prst="rect">
            <a:avLst/>
          </a:prstGeom>
          <a:noFill/>
        </p:spPr>
        <p:txBody>
          <a:bodyPr wrap="square" rtlCol="0">
            <a:spAutoFit/>
          </a:bodyPr>
          <a:lstStyle/>
          <a:p>
            <a:pPr algn="ctr"/>
            <a:r>
              <a:rPr lang="en-US" sz="1000" b="1" dirty="0" smtClean="0">
                <a:solidFill>
                  <a:schemeClr val="bg2"/>
                </a:solidFill>
              </a:rPr>
              <a:t>IBEX</a:t>
            </a:r>
            <a:endParaRPr lang="en-US" sz="1000" b="1" dirty="0">
              <a:solidFill>
                <a:schemeClr val="bg2"/>
              </a:solidFill>
            </a:endParaRPr>
          </a:p>
        </p:txBody>
      </p:sp>
      <p:sp>
        <p:nvSpPr>
          <p:cNvPr id="11" name="TextBox 10"/>
          <p:cNvSpPr txBox="1"/>
          <p:nvPr/>
        </p:nvSpPr>
        <p:spPr>
          <a:xfrm>
            <a:off x="5270500" y="4991100"/>
            <a:ext cx="947032" cy="246221"/>
          </a:xfrm>
          <a:prstGeom prst="rect">
            <a:avLst/>
          </a:prstGeom>
          <a:noFill/>
        </p:spPr>
        <p:txBody>
          <a:bodyPr wrap="none" rtlCol="0">
            <a:spAutoFit/>
          </a:bodyPr>
          <a:lstStyle/>
          <a:p>
            <a:r>
              <a:rPr lang="en-US" sz="1000" b="1" dirty="0" smtClean="0">
                <a:solidFill>
                  <a:schemeClr val="bg2"/>
                </a:solidFill>
              </a:rPr>
              <a:t>Adapter ring</a:t>
            </a:r>
            <a:endParaRPr lang="en-US" sz="1000" b="1" dirty="0">
              <a:solidFill>
                <a:schemeClr val="bg2"/>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2"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87043"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43C41413-0DAB-4D03-9473-DB8398B124F4}" type="slidenum">
              <a:rPr lang="en-US" sz="800">
                <a:solidFill>
                  <a:srgbClr val="677085"/>
                </a:solidFill>
                <a:latin typeface="75 Helvetica Bold" charset="0"/>
              </a:rPr>
              <a:pPr eaLnBrk="1" hangingPunct="1"/>
              <a:t>37</a:t>
            </a:fld>
            <a:endParaRPr lang="en-US" sz="800" dirty="0">
              <a:solidFill>
                <a:srgbClr val="677085"/>
              </a:solidFill>
              <a:latin typeface="75 Helvetica Bold" charset="0"/>
            </a:endParaRPr>
          </a:p>
        </p:txBody>
      </p:sp>
      <p:sp>
        <p:nvSpPr>
          <p:cNvPr id="87044" name="Rectangle 2"/>
          <p:cNvSpPr>
            <a:spLocks noGrp="1" noChangeArrowheads="1"/>
          </p:cNvSpPr>
          <p:nvPr>
            <p:ph type="title"/>
          </p:nvPr>
        </p:nvSpPr>
        <p:spPr/>
        <p:txBody>
          <a:bodyPr/>
          <a:lstStyle/>
          <a:p>
            <a:pPr eaLnBrk="1" hangingPunct="1"/>
            <a:r>
              <a:rPr lang="en-US" dirty="0" smtClean="0"/>
              <a:t>How did IBEX get to space?</a:t>
            </a:r>
          </a:p>
        </p:txBody>
      </p:sp>
      <p:pic>
        <p:nvPicPr>
          <p:cNvPr id="87045" name="Picture 6" descr="Digital illustration of the solid rocket motor that propelled IBEX to its original highly elliptical orbit, shown without the outer metal casing of the Pegasus rocket.  This motor was discarded after it successfully fired to get IBEX to its desired orbital configuration."/>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48853" t="39278" r="28481" b="38055"/>
          <a:stretch>
            <a:fillRect/>
          </a:stretch>
        </p:blipFill>
        <p:spPr bwMode="auto">
          <a:xfrm>
            <a:off x="1422400" y="3568700"/>
            <a:ext cx="1473200" cy="1473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87046" name="Picture 7" descr="Digital illustration of the IBEX spacecraft to scale with its solid rocket motor."/>
          <p:cNvPicPr>
            <a:picLocks noChangeAspect="1"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67415" t="38885" r="9966" b="38495"/>
          <a:stretch>
            <a:fillRect/>
          </a:stretch>
        </p:blipFill>
        <p:spPr bwMode="auto">
          <a:xfrm>
            <a:off x="3162300" y="3556000"/>
            <a:ext cx="1470025" cy="14700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87047" name="TextBox 7"/>
          <p:cNvSpPr txBox="1">
            <a:spLocks noChangeArrowheads="1"/>
          </p:cNvSpPr>
          <p:nvPr/>
        </p:nvSpPr>
        <p:spPr bwMode="auto">
          <a:xfrm>
            <a:off x="4864100" y="3048000"/>
            <a:ext cx="4432300" cy="21240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lnSpc>
                <a:spcPct val="150000"/>
              </a:lnSpc>
              <a:buFont typeface="AGaramond RegularSC" charset="0"/>
              <a:buNone/>
            </a:pPr>
            <a:r>
              <a:rPr lang="en-US" sz="1600" dirty="0">
                <a:solidFill>
                  <a:srgbClr val="000000"/>
                </a:solidFill>
                <a:latin typeface="Arial" pitchFamily="34" charset="0"/>
              </a:rPr>
              <a:t>After the Pegasus’ rockets were done firing and were jettisoned, the smaller solid rocket motor (left) propelled the IBEX spacecraft (right) to its intended orbital location.</a:t>
            </a:r>
            <a:r>
              <a:rPr lang="en-US" sz="1600" dirty="0">
                <a:solidFill>
                  <a:schemeClr val="tx1"/>
                </a:solidFill>
                <a:latin typeface="Arial" pitchFamily="34" charset="0"/>
              </a:rPr>
              <a:t>  </a:t>
            </a:r>
          </a:p>
          <a:p>
            <a:pPr eaLnBrk="1" hangingPunct="1">
              <a:buFont typeface="AGaramond RegularSC" charset="0"/>
              <a:buNone/>
            </a:pPr>
            <a:endParaRPr lang="en-US" sz="800" i="1" dirty="0">
              <a:solidFill>
                <a:schemeClr val="tx1"/>
              </a:solidFill>
            </a:endParaRPr>
          </a:p>
          <a:p>
            <a:pPr eaLnBrk="1" hangingPunct="1">
              <a:buFont typeface="AGaramond RegularSC" charset="0"/>
              <a:buNone/>
            </a:pPr>
            <a:endParaRPr lang="en-US" sz="800" i="1" dirty="0">
              <a:solidFill>
                <a:schemeClr val="tx1"/>
              </a:solidFill>
            </a:endParaRPr>
          </a:p>
          <a:p>
            <a:pPr eaLnBrk="1" hangingPunct="1">
              <a:buFont typeface="AGaramond RegularSC" charset="0"/>
              <a:buNone/>
            </a:pPr>
            <a:endParaRPr lang="en-US" sz="800" i="1" dirty="0">
              <a:solidFill>
                <a:schemeClr val="tx1"/>
              </a:solidFill>
            </a:endParaRPr>
          </a:p>
          <a:p>
            <a:pPr eaLnBrk="1" hangingPunct="1">
              <a:buFont typeface="AGaramond RegularSC" charset="0"/>
              <a:buNone/>
            </a:pPr>
            <a:r>
              <a:rPr lang="en-US" sz="1200" i="1" dirty="0">
                <a:solidFill>
                  <a:srgbClr val="000000"/>
                </a:solidFill>
                <a:latin typeface="Arial" pitchFamily="34" charset="0"/>
              </a:rPr>
              <a:t>Image Credit:</a:t>
            </a:r>
            <a:r>
              <a:rPr lang="en-US" sz="1200" i="1" dirty="0">
                <a:solidFill>
                  <a:schemeClr val="tx1"/>
                </a:solidFill>
                <a:latin typeface="Arial" pitchFamily="34" charset="0"/>
              </a:rPr>
              <a:t> IBEX Team</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89091"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850743DD-97C0-4CDB-8ABC-8099F93A1D3B}" type="slidenum">
              <a:rPr lang="en-US" sz="800">
                <a:solidFill>
                  <a:srgbClr val="677085"/>
                </a:solidFill>
                <a:latin typeface="75 Helvetica Bold" charset="0"/>
              </a:rPr>
              <a:pPr eaLnBrk="1" hangingPunct="1"/>
              <a:t>38</a:t>
            </a:fld>
            <a:endParaRPr lang="en-US" sz="800" dirty="0">
              <a:solidFill>
                <a:srgbClr val="677085"/>
              </a:solidFill>
              <a:latin typeface="75 Helvetica Bold" charset="0"/>
            </a:endParaRPr>
          </a:p>
        </p:txBody>
      </p:sp>
      <p:sp>
        <p:nvSpPr>
          <p:cNvPr id="89092" name="Rectangle 2"/>
          <p:cNvSpPr>
            <a:spLocks noGrp="1" noChangeArrowheads="1"/>
          </p:cNvSpPr>
          <p:nvPr>
            <p:ph type="title"/>
          </p:nvPr>
        </p:nvSpPr>
        <p:spPr/>
        <p:txBody>
          <a:bodyPr/>
          <a:lstStyle/>
          <a:p>
            <a:pPr eaLnBrk="1" hangingPunct="1"/>
            <a:r>
              <a:rPr lang="en-US" dirty="0" smtClean="0"/>
              <a:t>How did IBEX get to space?</a:t>
            </a:r>
          </a:p>
        </p:txBody>
      </p:sp>
      <p:pic>
        <p:nvPicPr>
          <p:cNvPr id="89093" name="getintospace-web.mov" descr="This clip shows an animation of the launch of the IBEX spacecraft on October 19, 2008.  IBEX was contained within a Pegasus rocket.  Strapped to the bottom of the L-1011 airplane, the rocket dropped from the airplane, and the airplane banked sharply to move away from the rocket.  A few seconds later, the Pegasus rocket's  main engine fired, propelling the rocket upward.  A few minutes later, as the amount of air outside the rocket decreased as the rocket reached higher and higher altitudes, the metal casing known as the &quot;fairing&quot; covering IBEX at the front of the rocket was no longer needed to protect IBEX from the Earth's atmosphere.  It was jettisoned.  As the Pegasus rocket stages were no longer needed, they dropped away one by one, as well.  Finally, only IBEX with its solid rocket motor remained.  The solid rocket motor fired to get IBEX to its desired elliptical orbit.  Once it was no longer needed, it also was jettisoned.">
            <a:hlinkClick r:id="" action="ppaction://media"/>
          </p:cNvPr>
          <p:cNvPicPr/>
          <p:nvPr>
            <a:videoFile r:link="rId1"/>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406525" y="2209800"/>
            <a:ext cx="6823075" cy="38369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89094" name="TextBox 6"/>
          <p:cNvSpPr txBox="1">
            <a:spLocks noChangeArrowheads="1"/>
          </p:cNvSpPr>
          <p:nvPr/>
        </p:nvSpPr>
        <p:spPr bwMode="auto">
          <a:xfrm>
            <a:off x="711200" y="6096000"/>
            <a:ext cx="8445500" cy="1016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buFont typeface="AGaramond RegularSC" charset="0"/>
              <a:buNone/>
            </a:pPr>
            <a:r>
              <a:rPr lang="en-US" sz="1600" dirty="0">
                <a:solidFill>
                  <a:srgbClr val="000000"/>
                </a:solidFill>
                <a:latin typeface="Arial" pitchFamily="34" charset="0"/>
              </a:rPr>
              <a:t>This </a:t>
            </a:r>
            <a:r>
              <a:rPr lang="en-US" sz="1600" dirty="0" smtClean="0">
                <a:solidFill>
                  <a:srgbClr val="000000"/>
                </a:solidFill>
                <a:latin typeface="Arial" pitchFamily="34" charset="0"/>
              </a:rPr>
              <a:t>movie clip </a:t>
            </a:r>
            <a:r>
              <a:rPr lang="en-US" sz="1600" dirty="0">
                <a:solidFill>
                  <a:srgbClr val="000000"/>
                </a:solidFill>
                <a:latin typeface="Arial" pitchFamily="34" charset="0"/>
              </a:rPr>
              <a:t>shows an animation of the launch of the IBEX spacecraft on October 19, 2008.  (</a:t>
            </a:r>
            <a:r>
              <a:rPr lang="en-US" sz="1600" i="1" dirty="0">
                <a:solidFill>
                  <a:srgbClr val="000000"/>
                </a:solidFill>
                <a:latin typeface="Arial" pitchFamily="34" charset="0"/>
              </a:rPr>
              <a:t>Please note that most of the clip contains no narration, only accompanying music.)</a:t>
            </a:r>
            <a:endParaRPr lang="en-US" sz="1600" dirty="0">
              <a:solidFill>
                <a:schemeClr val="tx1"/>
              </a:solidFill>
              <a:latin typeface="Arial" pitchFamily="34" charset="0"/>
            </a:endParaRPr>
          </a:p>
          <a:p>
            <a:pPr eaLnBrk="1" hangingPunct="1">
              <a:buFont typeface="AGaramond RegularSC" charset="0"/>
              <a:buNone/>
            </a:pPr>
            <a:endParaRPr lang="en-US" sz="1600" dirty="0">
              <a:solidFill>
                <a:schemeClr val="tx1"/>
              </a:solidFill>
              <a:latin typeface="Arial" pitchFamily="34" charset="0"/>
            </a:endParaRPr>
          </a:p>
          <a:p>
            <a:pPr eaLnBrk="1" hangingPunct="1">
              <a:buFont typeface="AGaramond RegularSC" charset="0"/>
              <a:buNone/>
            </a:pPr>
            <a:r>
              <a:rPr lang="en-US" sz="1200" i="1" dirty="0">
                <a:solidFill>
                  <a:srgbClr val="000000"/>
                </a:solidFill>
                <a:latin typeface="Arial" pitchFamily="34" charset="0"/>
              </a:rPr>
              <a:t>Movie Credit:</a:t>
            </a:r>
            <a:r>
              <a:rPr lang="en-US" sz="1200" i="1" dirty="0">
                <a:solidFill>
                  <a:schemeClr val="tx1"/>
                </a:solidFill>
                <a:latin typeface="Arial" pitchFamily="34" charset="0"/>
              </a:rPr>
              <a:t> IBEX Team/Adler Planetarium, from the “IBEX: Search for the Edge of the Solar System” planetarium show</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9093"/>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89093"/>
                                        </p:tgtEl>
                                      </p:cBhvr>
                                    </p:cmd>
                                  </p:childTnLst>
                                </p:cTn>
                              </p:par>
                            </p:childTnLst>
                          </p:cTn>
                        </p:par>
                      </p:childTnLst>
                    </p:cTn>
                  </p:par>
                </p:childTnLst>
              </p:cTn>
              <p:nextCondLst>
                <p:cond evt="onClick" delay="0">
                  <p:tgtEl>
                    <p:spTgt spid="89093"/>
                  </p:tgtEl>
                </p:cond>
              </p:nextCondLst>
            </p:seq>
            <p:video>
              <p:cMediaNode>
                <p:cTn id="7" fill="hold" display="0">
                  <p:stCondLst>
                    <p:cond delay="indefinite"/>
                  </p:stCondLst>
                  <p:endCondLst>
                    <p:cond evt="onNext" delay="0">
                      <p:tgtEl>
                        <p:sldTgt/>
                      </p:tgtEl>
                    </p:cond>
                    <p:cond evt="onPrev" delay="0">
                      <p:tgtEl>
                        <p:sldTgt/>
                      </p:tgtEl>
                    </p:cond>
                  </p:endCondLst>
                </p:cTn>
                <p:tgtEl>
                  <p:spTgt spid="89093"/>
                </p:tgtEl>
              </p:cMediaNode>
            </p:video>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138"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91139"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792CEB63-E2C0-4DDE-BD8B-DED1C5C57878}" type="slidenum">
              <a:rPr lang="en-US" sz="800">
                <a:solidFill>
                  <a:srgbClr val="677085"/>
                </a:solidFill>
                <a:latin typeface="75 Helvetica Bold" charset="0"/>
              </a:rPr>
              <a:pPr eaLnBrk="1" hangingPunct="1"/>
              <a:t>39</a:t>
            </a:fld>
            <a:endParaRPr lang="en-US" sz="800" dirty="0">
              <a:solidFill>
                <a:srgbClr val="677085"/>
              </a:solidFill>
              <a:latin typeface="75 Helvetica Bold" charset="0"/>
            </a:endParaRPr>
          </a:p>
        </p:txBody>
      </p:sp>
      <p:sp>
        <p:nvSpPr>
          <p:cNvPr id="91140" name="Rectangle 2"/>
          <p:cNvSpPr>
            <a:spLocks noGrp="1" noChangeArrowheads="1"/>
          </p:cNvSpPr>
          <p:nvPr>
            <p:ph type="title"/>
          </p:nvPr>
        </p:nvSpPr>
        <p:spPr/>
        <p:txBody>
          <a:bodyPr/>
          <a:lstStyle/>
          <a:p>
            <a:pPr eaLnBrk="1" hangingPunct="1"/>
            <a:r>
              <a:rPr lang="en-US" dirty="0" smtClean="0"/>
              <a:t>Where does IBEX orbit?</a:t>
            </a:r>
          </a:p>
        </p:txBody>
      </p:sp>
      <p:sp>
        <p:nvSpPr>
          <p:cNvPr id="91141" name="TextBox 9"/>
          <p:cNvSpPr txBox="1">
            <a:spLocks noChangeArrowheads="1"/>
          </p:cNvSpPr>
          <p:nvPr/>
        </p:nvSpPr>
        <p:spPr bwMode="auto">
          <a:xfrm>
            <a:off x="4635500" y="2082801"/>
            <a:ext cx="5422900" cy="5283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lnSpc>
                <a:spcPct val="150000"/>
              </a:lnSpc>
              <a:buFont typeface="AGaramond RegularSC" charset="0"/>
              <a:buNone/>
            </a:pPr>
            <a:r>
              <a:rPr lang="en-US" sz="1600" dirty="0">
                <a:solidFill>
                  <a:srgbClr val="000000"/>
                </a:solidFill>
                <a:latin typeface="Arial" pitchFamily="34" charset="0"/>
              </a:rPr>
              <a:t>IBEX orbits Earth. In June 2011, IBEX concluded a maneuver that placed it into a new orbital </a:t>
            </a:r>
            <a:r>
              <a:rPr lang="en-US" sz="1600" dirty="0" smtClean="0">
                <a:solidFill>
                  <a:srgbClr val="000000"/>
                </a:solidFill>
                <a:latin typeface="Arial" pitchFamily="34" charset="0"/>
              </a:rPr>
              <a:t>configuration, represented by the image to the left. </a:t>
            </a:r>
            <a:r>
              <a:rPr lang="en-US" sz="1600" dirty="0">
                <a:solidFill>
                  <a:srgbClr val="000000"/>
                </a:solidFill>
                <a:latin typeface="Arial" pitchFamily="34" charset="0"/>
              </a:rPr>
              <a:t>The farthest point of IBEX’s orbit is still around 200,000 miles (320,000 kilometers) from Earth.  The closest point of IBEX’s orbit is now about 30,000 miles (48,000 kilometers) from Earth, above the harsh environment of Earth’s radiation belts.  IBEX completes one of these</a:t>
            </a:r>
            <a:r>
              <a:rPr lang="en-US" sz="1600" dirty="0" smtClean="0">
                <a:solidFill>
                  <a:srgbClr val="000000"/>
                </a:solidFill>
                <a:latin typeface="Arial" pitchFamily="34" charset="0"/>
              </a:rPr>
              <a:t> orbital “</a:t>
            </a:r>
            <a:r>
              <a:rPr lang="en-US" sz="1600" dirty="0">
                <a:solidFill>
                  <a:srgbClr val="000000"/>
                </a:solidFill>
                <a:latin typeface="Arial" pitchFamily="34" charset="0"/>
              </a:rPr>
              <a:t>lobes” in 9.1 days, and completes</a:t>
            </a:r>
            <a:r>
              <a:rPr lang="en-US" sz="1600" dirty="0" smtClean="0">
                <a:solidFill>
                  <a:srgbClr val="000000"/>
                </a:solidFill>
                <a:latin typeface="Arial" pitchFamily="34" charset="0"/>
              </a:rPr>
              <a:t> three orbits every </a:t>
            </a:r>
            <a:r>
              <a:rPr lang="en-US" sz="1600" dirty="0">
                <a:solidFill>
                  <a:srgbClr val="000000"/>
                </a:solidFill>
                <a:latin typeface="Arial" pitchFamily="34" charset="0"/>
              </a:rPr>
              <a:t>27.3 days, which is the same amount of time for the Moon to orbit Earth once. The benefit of this new orbit is that the spacecraft’s orbit is incredibly stable and is not affected by the Moon’s gravitational pull, as it was to a large extent prior to the maneuver.</a:t>
            </a:r>
            <a:r>
              <a:rPr lang="en-US" sz="1600" dirty="0" smtClean="0">
                <a:solidFill>
                  <a:srgbClr val="000000"/>
                </a:solidFill>
                <a:latin typeface="Arial" pitchFamily="34" charset="0"/>
              </a:rPr>
              <a:t>       </a:t>
            </a:r>
            <a:r>
              <a:rPr lang="en-US" sz="1200" i="1" dirty="0" smtClean="0">
                <a:solidFill>
                  <a:srgbClr val="000000"/>
                </a:solidFill>
                <a:latin typeface="Arial" pitchFamily="34" charset="0"/>
              </a:rPr>
              <a:t>Image </a:t>
            </a:r>
            <a:r>
              <a:rPr lang="en-US" sz="1200" i="1" dirty="0">
                <a:solidFill>
                  <a:srgbClr val="000000"/>
                </a:solidFill>
                <a:latin typeface="Arial" pitchFamily="34" charset="0"/>
              </a:rPr>
              <a:t>Credit:</a:t>
            </a:r>
            <a:r>
              <a:rPr lang="en-US" sz="1200" i="1" dirty="0" smtClean="0">
                <a:solidFill>
                  <a:schemeClr val="tx1"/>
                </a:solidFill>
                <a:latin typeface="Arial" pitchFamily="34" charset="0"/>
              </a:rPr>
              <a:t> Applied Defense Solutions</a:t>
            </a:r>
            <a:endParaRPr lang="en-US" sz="1200" i="1" dirty="0">
              <a:solidFill>
                <a:schemeClr val="tx1"/>
              </a:solidFill>
              <a:latin typeface="Arial" pitchFamily="34" charset="0"/>
            </a:endParaRPr>
          </a:p>
        </p:txBody>
      </p:sp>
      <p:pic>
        <p:nvPicPr>
          <p:cNvPr id="7" name="Picture 6" descr="IBEX_Extended_Earth_Moon_Rotating_Thick.jpg"/>
          <p:cNvPicPr>
            <a:picLocks noChangeAspect="1"/>
          </p:cNvPicPr>
          <p:nvPr/>
        </p:nvPicPr>
        <p:blipFill>
          <a:blip r:embed="rId3"/>
          <a:stretch>
            <a:fillRect/>
          </a:stretch>
        </p:blipFill>
        <p:spPr>
          <a:xfrm>
            <a:off x="152400" y="2533650"/>
            <a:ext cx="4235450" cy="423545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9459"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4F0DBF75-66E9-40CA-A0D5-47D71900FF0A}" type="slidenum">
              <a:rPr lang="en-US" sz="800">
                <a:solidFill>
                  <a:srgbClr val="677085"/>
                </a:solidFill>
                <a:latin typeface="75 Helvetica Bold" charset="0"/>
              </a:rPr>
              <a:pPr eaLnBrk="1" hangingPunct="1"/>
              <a:t>4</a:t>
            </a:fld>
            <a:endParaRPr lang="en-US" sz="800" dirty="0">
              <a:solidFill>
                <a:srgbClr val="677085"/>
              </a:solidFill>
              <a:latin typeface="75 Helvetica Bold" charset="0"/>
            </a:endParaRPr>
          </a:p>
        </p:txBody>
      </p:sp>
      <p:sp>
        <p:nvSpPr>
          <p:cNvPr id="19460" name="Rectangle 2"/>
          <p:cNvSpPr>
            <a:spLocks noGrp="1" noChangeArrowheads="1"/>
          </p:cNvSpPr>
          <p:nvPr>
            <p:ph type="title"/>
          </p:nvPr>
        </p:nvSpPr>
        <p:spPr>
          <a:xfrm>
            <a:off x="515938" y="901700"/>
            <a:ext cx="9136062" cy="949325"/>
          </a:xfrm>
        </p:spPr>
        <p:txBody>
          <a:bodyPr/>
          <a:lstStyle/>
          <a:p>
            <a:pPr eaLnBrk="1" hangingPunct="1"/>
            <a:r>
              <a:rPr lang="en-US" dirty="0" smtClean="0"/>
              <a:t>What defines the boundary of our Solar System?</a:t>
            </a:r>
          </a:p>
        </p:txBody>
      </p:sp>
      <p:pic>
        <p:nvPicPr>
          <p:cNvPr id="19461" name="Picture 7" descr="This is a rendition of our Solar System, including the Sun, 8 planets, and Pluto, using actual photos of each object taken by various NASA spacecraft.  The objects are set to size scale but not distance scale."/>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98500" y="1993900"/>
            <a:ext cx="8509000" cy="27797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9462" name="TextBox 6"/>
          <p:cNvSpPr txBox="1">
            <a:spLocks noChangeArrowheads="1"/>
          </p:cNvSpPr>
          <p:nvPr/>
        </p:nvSpPr>
        <p:spPr bwMode="auto">
          <a:xfrm>
            <a:off x="469900" y="4660900"/>
            <a:ext cx="9334500" cy="257016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buFont typeface="AGaramond RegularSC" charset="0"/>
              <a:buNone/>
            </a:pPr>
            <a:r>
              <a:rPr lang="en-US" sz="1600" dirty="0">
                <a:solidFill>
                  <a:srgbClr val="000000"/>
                </a:solidFill>
                <a:latin typeface="Arial" pitchFamily="34" charset="0"/>
                <a:ea typeface="MS PGothic" pitchFamily="34" charset="-128"/>
              </a:rPr>
              <a:t>You could say that the Solar System extends as far as the influence of the Sun. Could the reach of the Sun’s light or the extent of the Sun’s gravity help us decide how far the Solar System extends? The light from the Sun gets fainter as you move farther away, but there is no specific place where the light stops or where it suddenly weakens. Also, the influence of the Sun’s gravity extends without limit, although it is weaker the farther away from the Sun that you travel. There is no boundary at which either light or gravity stops.  Neither of these would seem to help us define our Solar System’s “edge”.    </a:t>
            </a:r>
            <a:r>
              <a:rPr lang="en-US" sz="1200" i="1" dirty="0">
                <a:solidFill>
                  <a:srgbClr val="000000"/>
                </a:solidFill>
                <a:latin typeface="Arial" pitchFamily="34" charset="0"/>
                <a:ea typeface="MS PGothic" pitchFamily="34" charset="-128"/>
              </a:rPr>
              <a:t>Image Credit:</a:t>
            </a:r>
            <a:r>
              <a:rPr lang="en-US" sz="1200" i="1" dirty="0">
                <a:solidFill>
                  <a:schemeClr val="tx1"/>
                </a:solidFill>
                <a:latin typeface="Arial" pitchFamily="34" charset="0"/>
                <a:ea typeface="MS PGothic" pitchFamily="34" charset="-128"/>
              </a:rPr>
              <a:t> NASA</a:t>
            </a:r>
            <a:endParaRPr lang="en-US" sz="1200" dirty="0">
              <a:solidFill>
                <a:srgbClr val="000000"/>
              </a:solidFill>
              <a:latin typeface="Arial" pitchFamily="34" charset="0"/>
              <a:ea typeface="MS PGothic" pitchFamily="34" charset="-128"/>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93187"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30581022-047E-435C-A5CF-0D61DA9A9841}" type="slidenum">
              <a:rPr lang="en-US" sz="800">
                <a:solidFill>
                  <a:srgbClr val="677085"/>
                </a:solidFill>
                <a:latin typeface="75 Helvetica Bold" charset="0"/>
              </a:rPr>
              <a:pPr eaLnBrk="1" hangingPunct="1"/>
              <a:t>40</a:t>
            </a:fld>
            <a:endParaRPr lang="en-US" sz="800" dirty="0">
              <a:solidFill>
                <a:srgbClr val="677085"/>
              </a:solidFill>
              <a:latin typeface="75 Helvetica Bold" charset="0"/>
            </a:endParaRPr>
          </a:p>
        </p:txBody>
      </p:sp>
      <p:sp>
        <p:nvSpPr>
          <p:cNvPr id="93188" name="Rectangle 2"/>
          <p:cNvSpPr>
            <a:spLocks noGrp="1" noChangeArrowheads="1"/>
          </p:cNvSpPr>
          <p:nvPr>
            <p:ph type="title"/>
          </p:nvPr>
        </p:nvSpPr>
        <p:spPr/>
        <p:txBody>
          <a:bodyPr/>
          <a:lstStyle/>
          <a:p>
            <a:pPr eaLnBrk="1" hangingPunct="1"/>
            <a:r>
              <a:rPr lang="en-US" dirty="0" smtClean="0"/>
              <a:t>How does IBEX collect data?</a:t>
            </a:r>
          </a:p>
        </p:txBody>
      </p:sp>
      <p:pic>
        <p:nvPicPr>
          <p:cNvPr id="93189" name="Picture 7" descr="An image of the IBEX-Hi sensor, prior to its integration with the rest of the spacecraft."/>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50850" y="2386013"/>
            <a:ext cx="4864100" cy="36480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93190" name="TextBox 6"/>
          <p:cNvSpPr txBox="1">
            <a:spLocks noChangeArrowheads="1"/>
          </p:cNvSpPr>
          <p:nvPr/>
        </p:nvSpPr>
        <p:spPr bwMode="auto">
          <a:xfrm>
            <a:off x="5588000" y="2286000"/>
            <a:ext cx="3797300" cy="30464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lnSpc>
                <a:spcPct val="150000"/>
              </a:lnSpc>
              <a:buFont typeface="AGaramond RegularSC" charset="0"/>
              <a:buNone/>
            </a:pPr>
            <a:r>
              <a:rPr lang="en-US" sz="1600" dirty="0">
                <a:solidFill>
                  <a:srgbClr val="000000"/>
                </a:solidFill>
                <a:latin typeface="Arial" pitchFamily="34" charset="0"/>
              </a:rPr>
              <a:t>IBEX uses two sensors, IBEX-Hi and IBEX-Lo, to collect energetic neutral atoms made from solar wind particles.  This is an image of IBEX-Hi, prior to its integration with the rest of the IBEX spacecraft.</a:t>
            </a:r>
            <a:endParaRPr lang="en-US" dirty="0">
              <a:solidFill>
                <a:srgbClr val="000000"/>
              </a:solidFill>
            </a:endParaRPr>
          </a:p>
          <a:p>
            <a:pPr eaLnBrk="1" hangingPunct="1">
              <a:buFont typeface="AGaramond RegularSC" charset="0"/>
              <a:buNone/>
            </a:pPr>
            <a:endParaRPr lang="en-US" dirty="0">
              <a:solidFill>
                <a:srgbClr val="000000"/>
              </a:solidFill>
            </a:endParaRPr>
          </a:p>
          <a:p>
            <a:pPr eaLnBrk="1" hangingPunct="1">
              <a:buFont typeface="AGaramond RegularSC" charset="0"/>
              <a:buNone/>
            </a:pPr>
            <a:endParaRPr lang="en-US" dirty="0">
              <a:solidFill>
                <a:srgbClr val="000000"/>
              </a:solidFill>
            </a:endParaRPr>
          </a:p>
          <a:p>
            <a:pPr eaLnBrk="1" hangingPunct="1">
              <a:buFont typeface="AGaramond RegularSC" charset="0"/>
              <a:buNone/>
            </a:pPr>
            <a:endParaRPr lang="en-US" dirty="0">
              <a:solidFill>
                <a:srgbClr val="000000"/>
              </a:solidFill>
            </a:endParaRPr>
          </a:p>
          <a:p>
            <a:pPr eaLnBrk="1" hangingPunct="1">
              <a:buFont typeface="AGaramond RegularSC" charset="0"/>
              <a:buNone/>
            </a:pPr>
            <a:endParaRPr lang="en-US" dirty="0"/>
          </a:p>
          <a:p>
            <a:pPr eaLnBrk="1" hangingPunct="1">
              <a:buFont typeface="AGaramond RegularSC" charset="0"/>
              <a:buNone/>
            </a:pPr>
            <a:r>
              <a:rPr lang="en-US" sz="1200" i="1" dirty="0">
                <a:solidFill>
                  <a:srgbClr val="000000"/>
                </a:solidFill>
                <a:latin typeface="Arial" pitchFamily="34" charset="0"/>
              </a:rPr>
              <a:t>Image Credit:</a:t>
            </a:r>
            <a:r>
              <a:rPr lang="en-US" sz="1200" i="1" dirty="0">
                <a:solidFill>
                  <a:schemeClr val="tx1"/>
                </a:solidFill>
                <a:latin typeface="Arial" pitchFamily="34" charset="0"/>
              </a:rPr>
              <a:t> IBEX-Hi team</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95235"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F7295360-8E70-4A04-A429-1027E3DCAEE6}" type="slidenum">
              <a:rPr lang="en-US" sz="800">
                <a:solidFill>
                  <a:srgbClr val="677085"/>
                </a:solidFill>
                <a:latin typeface="75 Helvetica Bold" charset="0"/>
              </a:rPr>
              <a:pPr eaLnBrk="1" hangingPunct="1"/>
              <a:t>41</a:t>
            </a:fld>
            <a:endParaRPr lang="en-US" sz="800" dirty="0">
              <a:solidFill>
                <a:srgbClr val="677085"/>
              </a:solidFill>
              <a:latin typeface="75 Helvetica Bold" charset="0"/>
            </a:endParaRPr>
          </a:p>
        </p:txBody>
      </p:sp>
      <p:sp>
        <p:nvSpPr>
          <p:cNvPr id="95236" name="Rectangle 2"/>
          <p:cNvSpPr>
            <a:spLocks noGrp="1" noChangeArrowheads="1"/>
          </p:cNvSpPr>
          <p:nvPr>
            <p:ph type="title"/>
          </p:nvPr>
        </p:nvSpPr>
        <p:spPr/>
        <p:txBody>
          <a:bodyPr/>
          <a:lstStyle/>
          <a:p>
            <a:pPr eaLnBrk="1" hangingPunct="1"/>
            <a:r>
              <a:rPr lang="en-US" dirty="0" smtClean="0"/>
              <a:t>How does IBEX collect data?</a:t>
            </a:r>
          </a:p>
        </p:txBody>
      </p:sp>
      <p:pic>
        <p:nvPicPr>
          <p:cNvPr id="95238" name="Picture 6" descr="This is an image of the IBEX-Lo sensor before it was installed in the IBEX spacecraft."/>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322263" y="2451100"/>
            <a:ext cx="5199062" cy="38989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95237" name="TextBox 6"/>
          <p:cNvSpPr txBox="1">
            <a:spLocks noChangeArrowheads="1"/>
          </p:cNvSpPr>
          <p:nvPr/>
        </p:nvSpPr>
        <p:spPr bwMode="auto">
          <a:xfrm>
            <a:off x="5588000" y="2286000"/>
            <a:ext cx="3797300" cy="30464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lnSpc>
                <a:spcPct val="150000"/>
              </a:lnSpc>
              <a:buFont typeface="AGaramond RegularSC" charset="0"/>
              <a:buNone/>
            </a:pPr>
            <a:r>
              <a:rPr lang="en-US" sz="1600" dirty="0">
                <a:solidFill>
                  <a:srgbClr val="000000"/>
                </a:solidFill>
                <a:latin typeface="Arial" pitchFamily="34" charset="0"/>
              </a:rPr>
              <a:t>IBEX uses two sensors, IBEX-Hi and IBEX-Lo, to collect energetic neutral atoms made from solar wind particles.  This is an image of IBEX-Lo, prior to its integration with the rest of the IBEX spacecraft.</a:t>
            </a:r>
            <a:endParaRPr lang="en-US" dirty="0">
              <a:solidFill>
                <a:srgbClr val="000000"/>
              </a:solidFill>
            </a:endParaRPr>
          </a:p>
          <a:p>
            <a:pPr eaLnBrk="1" hangingPunct="1">
              <a:buFont typeface="AGaramond RegularSC" charset="0"/>
              <a:buNone/>
            </a:pPr>
            <a:endParaRPr lang="en-US" dirty="0">
              <a:solidFill>
                <a:srgbClr val="000000"/>
              </a:solidFill>
            </a:endParaRPr>
          </a:p>
          <a:p>
            <a:pPr eaLnBrk="1" hangingPunct="1">
              <a:buFont typeface="AGaramond RegularSC" charset="0"/>
              <a:buNone/>
            </a:pPr>
            <a:endParaRPr lang="en-US" dirty="0">
              <a:solidFill>
                <a:srgbClr val="000000"/>
              </a:solidFill>
            </a:endParaRPr>
          </a:p>
          <a:p>
            <a:pPr eaLnBrk="1" hangingPunct="1">
              <a:buFont typeface="AGaramond RegularSC" charset="0"/>
              <a:buNone/>
            </a:pPr>
            <a:endParaRPr lang="en-US" dirty="0">
              <a:solidFill>
                <a:srgbClr val="000000"/>
              </a:solidFill>
            </a:endParaRPr>
          </a:p>
          <a:p>
            <a:pPr eaLnBrk="1" hangingPunct="1">
              <a:buFont typeface="AGaramond RegularSC" charset="0"/>
              <a:buNone/>
            </a:pPr>
            <a:endParaRPr lang="en-US" dirty="0"/>
          </a:p>
          <a:p>
            <a:pPr eaLnBrk="1" hangingPunct="1">
              <a:buFont typeface="AGaramond RegularSC" charset="0"/>
              <a:buNone/>
            </a:pPr>
            <a:r>
              <a:rPr lang="en-US" sz="1200" i="1" dirty="0">
                <a:solidFill>
                  <a:srgbClr val="000000"/>
                </a:solidFill>
                <a:latin typeface="Arial" pitchFamily="34" charset="0"/>
              </a:rPr>
              <a:t>Image Credit:</a:t>
            </a:r>
            <a:r>
              <a:rPr lang="en-US" sz="1200" i="1" dirty="0">
                <a:solidFill>
                  <a:schemeClr val="tx1"/>
                </a:solidFill>
                <a:latin typeface="Arial" pitchFamily="34" charset="0"/>
              </a:rPr>
              <a:t> IBEX-Lo Team</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4414838" y="7340600"/>
            <a:ext cx="4275137" cy="271463"/>
          </a:xfrm>
        </p:spPr>
        <p:txBody>
          <a:bodyPr/>
          <a:lstStyle/>
          <a:p>
            <a:pPr>
              <a:defRPr/>
            </a:pPr>
            <a:r>
              <a:rPr lang="en-US" dirty="0" smtClean="0"/>
              <a:t>IBEX: Interstellar Boundary Explorer -  An Electronic Resource for Educators</a:t>
            </a:r>
            <a:endParaRPr lang="en-US" dirty="0"/>
          </a:p>
        </p:txBody>
      </p:sp>
      <p:sp>
        <p:nvSpPr>
          <p:cNvPr id="2" name="Slide Number Placeholder 1"/>
          <p:cNvSpPr>
            <a:spLocks noGrp="1"/>
          </p:cNvSpPr>
          <p:nvPr>
            <p:ph type="sldNum" sz="quarter" idx="11"/>
          </p:nvPr>
        </p:nvSpPr>
        <p:spPr/>
        <p:txBody>
          <a:bodyPr/>
          <a:lstStyle/>
          <a:p>
            <a:r>
              <a:rPr lang="en-US" dirty="0" smtClean="0"/>
              <a:t>42</a:t>
            </a:r>
            <a:endParaRPr lang="en-US" dirty="0"/>
          </a:p>
        </p:txBody>
      </p:sp>
      <p:sp>
        <p:nvSpPr>
          <p:cNvPr id="97282" name="Rectangle 2"/>
          <p:cNvSpPr>
            <a:spLocks noGrp="1" noChangeArrowheads="1"/>
          </p:cNvSpPr>
          <p:nvPr>
            <p:ph type="title"/>
          </p:nvPr>
        </p:nvSpPr>
        <p:spPr>
          <a:xfrm>
            <a:off x="468313" y="815975"/>
            <a:ext cx="9136062" cy="949325"/>
          </a:xfrm>
        </p:spPr>
        <p:txBody>
          <a:bodyPr/>
          <a:lstStyle/>
          <a:p>
            <a:pPr eaLnBrk="1" hangingPunct="1"/>
            <a:r>
              <a:rPr lang="en-US" dirty="0" smtClean="0"/>
              <a:t>How does IBEX collect data?</a:t>
            </a:r>
          </a:p>
        </p:txBody>
      </p:sp>
      <p:sp>
        <p:nvSpPr>
          <p:cNvPr id="4" name="TextBox 3"/>
          <p:cNvSpPr txBox="1"/>
          <p:nvPr/>
        </p:nvSpPr>
        <p:spPr>
          <a:xfrm>
            <a:off x="6654799" y="1943101"/>
            <a:ext cx="2844801" cy="1154162"/>
          </a:xfrm>
          <a:prstGeom prst="rect">
            <a:avLst/>
          </a:prstGeom>
          <a:noFill/>
        </p:spPr>
        <p:txBody>
          <a:bodyPr wrap="square" rtlCol="0">
            <a:spAutoFit/>
          </a:bodyPr>
          <a:lstStyle/>
          <a:p>
            <a:r>
              <a:rPr lang="en-US" sz="1600" dirty="0" smtClean="0">
                <a:solidFill>
                  <a:srgbClr val="000000"/>
                </a:solidFill>
                <a:latin typeface="Arial" pitchFamily="34" charset="0"/>
                <a:ea typeface="MS PGothic" pitchFamily="34" charset="-128"/>
              </a:rPr>
              <a:t>This is a cutaway drawing of the IBEX-Lo sensor. </a:t>
            </a:r>
          </a:p>
          <a:p>
            <a:endParaRPr lang="en-US" sz="1600" i="1" dirty="0" smtClean="0">
              <a:solidFill>
                <a:srgbClr val="000000"/>
              </a:solidFill>
              <a:latin typeface="Arial" pitchFamily="34" charset="0"/>
              <a:ea typeface="MS PGothic" pitchFamily="34" charset="-128"/>
            </a:endParaRPr>
          </a:p>
          <a:p>
            <a:r>
              <a:rPr lang="en-US" sz="1200" i="1" dirty="0" smtClean="0">
                <a:solidFill>
                  <a:srgbClr val="000000"/>
                </a:solidFill>
                <a:latin typeface="Arial" pitchFamily="34" charset="0"/>
                <a:ea typeface="MS PGothic" pitchFamily="34" charset="-128"/>
              </a:rPr>
              <a:t>Image Credit:</a:t>
            </a:r>
            <a:r>
              <a:rPr lang="en-US" sz="1200" i="1" dirty="0" smtClean="0">
                <a:solidFill>
                  <a:schemeClr val="tx1"/>
                </a:solidFill>
                <a:latin typeface="Arial" pitchFamily="34" charset="0"/>
                <a:ea typeface="MS PGothic" pitchFamily="34" charset="-128"/>
              </a:rPr>
              <a:t> IBEX-Lo Team</a:t>
            </a:r>
          </a:p>
          <a:p>
            <a:endParaRPr lang="en-US" dirty="0"/>
          </a:p>
        </p:txBody>
      </p:sp>
      <p:pic>
        <p:nvPicPr>
          <p:cNvPr id="24" name="Picture 23" descr="picture.png"/>
          <p:cNvPicPr>
            <a:picLocks noChangeAspect="1"/>
          </p:cNvPicPr>
          <p:nvPr/>
        </p:nvPicPr>
        <p:blipFill>
          <a:blip r:embed="rId3"/>
          <a:stretch>
            <a:fillRect/>
          </a:stretch>
        </p:blipFill>
        <p:spPr>
          <a:xfrm>
            <a:off x="566737" y="1736725"/>
            <a:ext cx="5724526" cy="4883150"/>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IBEX: Interstellar Boundary Explorer -  An Electronic Resource for Educators</a:t>
            </a:r>
            <a:endParaRPr lang="en-US" dirty="0"/>
          </a:p>
        </p:txBody>
      </p:sp>
      <p:sp>
        <p:nvSpPr>
          <p:cNvPr id="2" name="Slide Number Placeholder 1"/>
          <p:cNvSpPr>
            <a:spLocks noGrp="1"/>
          </p:cNvSpPr>
          <p:nvPr>
            <p:ph type="sldNum" sz="quarter" idx="11"/>
          </p:nvPr>
        </p:nvSpPr>
        <p:spPr/>
        <p:txBody>
          <a:bodyPr/>
          <a:lstStyle/>
          <a:p>
            <a:fld id="{DC52B4DC-A934-4CC7-906C-429EAEF7EC7E}" type="slidenum">
              <a:rPr lang="en-US" smtClean="0"/>
              <a:pPr/>
              <a:t>43</a:t>
            </a:fld>
            <a:endParaRPr lang="en-US" dirty="0"/>
          </a:p>
        </p:txBody>
      </p:sp>
      <p:sp>
        <p:nvSpPr>
          <p:cNvPr id="99330" name="Rectangle 2"/>
          <p:cNvSpPr>
            <a:spLocks noGrp="1" noChangeArrowheads="1"/>
          </p:cNvSpPr>
          <p:nvPr>
            <p:ph type="title"/>
          </p:nvPr>
        </p:nvSpPr>
        <p:spPr>
          <a:xfrm>
            <a:off x="531813" y="790575"/>
            <a:ext cx="9136062" cy="949325"/>
          </a:xfrm>
        </p:spPr>
        <p:txBody>
          <a:bodyPr/>
          <a:lstStyle/>
          <a:p>
            <a:pPr eaLnBrk="1" hangingPunct="1"/>
            <a:r>
              <a:rPr lang="en-US" dirty="0" smtClean="0"/>
              <a:t>How does IBEX collect data?</a:t>
            </a:r>
          </a:p>
        </p:txBody>
      </p:sp>
      <p:sp>
        <p:nvSpPr>
          <p:cNvPr id="21" name="TextBox 20"/>
          <p:cNvSpPr txBox="1"/>
          <p:nvPr/>
        </p:nvSpPr>
        <p:spPr>
          <a:xfrm>
            <a:off x="6883399" y="2095500"/>
            <a:ext cx="2603501" cy="1154162"/>
          </a:xfrm>
          <a:prstGeom prst="rect">
            <a:avLst/>
          </a:prstGeom>
          <a:noFill/>
        </p:spPr>
        <p:txBody>
          <a:bodyPr wrap="square" rtlCol="0">
            <a:spAutoFit/>
          </a:bodyPr>
          <a:lstStyle/>
          <a:p>
            <a:r>
              <a:rPr lang="en-US" sz="1600" dirty="0" smtClean="0">
                <a:solidFill>
                  <a:srgbClr val="000000"/>
                </a:solidFill>
                <a:latin typeface="Arial" pitchFamily="34" charset="0"/>
                <a:ea typeface="MS PGothic" pitchFamily="34" charset="-128"/>
              </a:rPr>
              <a:t>This is a cutaway drawing of the IBEX-Hi sensor. </a:t>
            </a:r>
          </a:p>
          <a:p>
            <a:endParaRPr lang="en-US" sz="1600" i="1" dirty="0" smtClean="0">
              <a:solidFill>
                <a:srgbClr val="000000"/>
              </a:solidFill>
              <a:latin typeface="Arial" pitchFamily="34" charset="0"/>
              <a:ea typeface="MS PGothic" pitchFamily="34" charset="-128"/>
            </a:endParaRPr>
          </a:p>
          <a:p>
            <a:r>
              <a:rPr lang="en-US" sz="1200" i="1" dirty="0" smtClean="0">
                <a:solidFill>
                  <a:srgbClr val="000000"/>
                </a:solidFill>
                <a:latin typeface="Arial" pitchFamily="34" charset="0"/>
                <a:ea typeface="MS PGothic" pitchFamily="34" charset="-128"/>
              </a:rPr>
              <a:t>Image Credit:</a:t>
            </a:r>
            <a:r>
              <a:rPr lang="en-US" sz="1200" i="1" dirty="0" smtClean="0">
                <a:solidFill>
                  <a:schemeClr val="tx1"/>
                </a:solidFill>
                <a:latin typeface="Arial" pitchFamily="34" charset="0"/>
                <a:ea typeface="MS PGothic" pitchFamily="34" charset="-128"/>
              </a:rPr>
              <a:t> IBEX-Hi Team</a:t>
            </a:r>
          </a:p>
          <a:p>
            <a:endParaRPr lang="en-US" dirty="0"/>
          </a:p>
        </p:txBody>
      </p:sp>
      <p:pic>
        <p:nvPicPr>
          <p:cNvPr id="25" name="Picture 24" descr="picture2.png"/>
          <p:cNvPicPr>
            <a:picLocks noChangeAspect="1"/>
          </p:cNvPicPr>
          <p:nvPr/>
        </p:nvPicPr>
        <p:blipFill>
          <a:blip r:embed="rId3"/>
          <a:stretch>
            <a:fillRect/>
          </a:stretch>
        </p:blipFill>
        <p:spPr>
          <a:xfrm>
            <a:off x="303213" y="1939925"/>
            <a:ext cx="5718175" cy="455295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378"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01379"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F245818F-29BD-45D5-AE51-9271D902AB8E}" type="slidenum">
              <a:rPr lang="en-US" sz="800">
                <a:solidFill>
                  <a:srgbClr val="677085"/>
                </a:solidFill>
                <a:latin typeface="75 Helvetica Bold" charset="0"/>
              </a:rPr>
              <a:pPr eaLnBrk="1" hangingPunct="1"/>
              <a:t>44</a:t>
            </a:fld>
            <a:endParaRPr lang="en-US" sz="800" dirty="0">
              <a:solidFill>
                <a:srgbClr val="677085"/>
              </a:solidFill>
              <a:latin typeface="75 Helvetica Bold" charset="0"/>
            </a:endParaRPr>
          </a:p>
        </p:txBody>
      </p:sp>
      <p:sp>
        <p:nvSpPr>
          <p:cNvPr id="101380" name="Rectangle 2"/>
          <p:cNvSpPr>
            <a:spLocks noGrp="1" noChangeArrowheads="1"/>
          </p:cNvSpPr>
          <p:nvPr>
            <p:ph type="title"/>
          </p:nvPr>
        </p:nvSpPr>
        <p:spPr/>
        <p:txBody>
          <a:bodyPr/>
          <a:lstStyle/>
          <a:p>
            <a:pPr eaLnBrk="1" hangingPunct="1"/>
            <a:r>
              <a:rPr lang="en-US" dirty="0" smtClean="0"/>
              <a:t>How does IBEX data create a map of the boundary?</a:t>
            </a:r>
          </a:p>
        </p:txBody>
      </p:sp>
      <p:pic>
        <p:nvPicPr>
          <p:cNvPr id="101381" name="IBEX Annual Orbit SLOW REVEAL 2.mpg" descr="Movie clip depicting the orbit of the Earth around the Sun and the field of view of the IBEX spacecraft.  As IBEX orbits Earth and Earth orbits the Sun, IBEX can detect energetic neutral atoms across the entire sky every six months.  A map of the heliosphere boundary can be created from this data.">
            <a:hlinkClick r:id="" action="ppaction://media"/>
          </p:cNvPr>
          <p:cNvPicPr/>
          <p:nvPr>
            <a:videoFile r:link="rId1"/>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281238" y="2540000"/>
            <a:ext cx="5097462" cy="38227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 name="TextBox 2"/>
          <p:cNvSpPr txBox="1"/>
          <p:nvPr/>
        </p:nvSpPr>
        <p:spPr>
          <a:xfrm>
            <a:off x="1323975" y="6511408"/>
            <a:ext cx="7553325" cy="723275"/>
          </a:xfrm>
          <a:prstGeom prst="rect">
            <a:avLst/>
          </a:prstGeom>
          <a:noFill/>
        </p:spPr>
        <p:txBody>
          <a:bodyPr wrap="square" rtlCol="0">
            <a:spAutoFit/>
          </a:bodyPr>
          <a:lstStyle/>
          <a:p>
            <a:r>
              <a:rPr lang="en-US" sz="1600" dirty="0" smtClean="0">
                <a:solidFill>
                  <a:srgbClr val="000000"/>
                </a:solidFill>
                <a:latin typeface="+mn-lt"/>
              </a:rPr>
              <a:t>This movie clip shows an artist’s rendition of how IBEX makes a map of our Solar  System boundary.</a:t>
            </a:r>
            <a:r>
              <a:rPr lang="en-US" sz="1200" dirty="0" smtClean="0">
                <a:solidFill>
                  <a:srgbClr val="000000"/>
                </a:solidFill>
                <a:latin typeface="+mn-lt"/>
              </a:rPr>
              <a:t>  </a:t>
            </a:r>
            <a:r>
              <a:rPr lang="en-US" sz="1200" i="1" dirty="0" smtClean="0">
                <a:solidFill>
                  <a:srgbClr val="000000"/>
                </a:solidFill>
                <a:latin typeface="+mn-lt"/>
              </a:rPr>
              <a:t>Movie Credit:</a:t>
            </a:r>
            <a:r>
              <a:rPr lang="en-US" sz="1200" i="1" dirty="0" smtClean="0">
                <a:solidFill>
                  <a:schemeClr val="tx1"/>
                </a:solidFill>
                <a:latin typeface="+mn-lt"/>
              </a:rPr>
              <a:t> IBEX Team</a:t>
            </a:r>
          </a:p>
          <a:p>
            <a:endParaRPr lang="en-U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1381"/>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01381"/>
                                        </p:tgtEl>
                                      </p:cBhvr>
                                    </p:cmd>
                                  </p:childTnLst>
                                </p:cTn>
                              </p:par>
                            </p:childTnLst>
                          </p:cTn>
                        </p:par>
                      </p:childTnLst>
                    </p:cTn>
                  </p:par>
                </p:childTnLst>
              </p:cTn>
              <p:nextCondLst>
                <p:cond evt="onClick" delay="0">
                  <p:tgtEl>
                    <p:spTgt spid="101381"/>
                  </p:tgtEl>
                </p:cond>
              </p:nextCondLst>
            </p:seq>
            <p:video>
              <p:cMediaNode>
                <p:cTn id="7" fill="hold" display="0">
                  <p:stCondLst>
                    <p:cond delay="indefinite"/>
                  </p:stCondLst>
                  <p:endCondLst>
                    <p:cond evt="onNext" delay="0">
                      <p:tgtEl>
                        <p:sldTgt/>
                      </p:tgtEl>
                    </p:cond>
                    <p:cond evt="onPrev" delay="0">
                      <p:tgtEl>
                        <p:sldTgt/>
                      </p:tgtEl>
                    </p:cond>
                  </p:endCondLst>
                </p:cTn>
                <p:tgtEl>
                  <p:spTgt spid="101381"/>
                </p:tgtEl>
              </p:cMediaNode>
            </p:video>
          </p:childTnLst>
        </p:cTn>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03427"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DAA85A92-5813-4FB7-9B6A-E58D4AE8B90C}" type="slidenum">
              <a:rPr lang="en-US" sz="800">
                <a:solidFill>
                  <a:srgbClr val="677085"/>
                </a:solidFill>
                <a:latin typeface="75 Helvetica Bold" charset="0"/>
              </a:rPr>
              <a:pPr eaLnBrk="1" hangingPunct="1"/>
              <a:t>45</a:t>
            </a:fld>
            <a:endParaRPr lang="en-US" sz="800" dirty="0">
              <a:solidFill>
                <a:srgbClr val="677085"/>
              </a:solidFill>
              <a:latin typeface="75 Helvetica Bold" charset="0"/>
            </a:endParaRPr>
          </a:p>
        </p:txBody>
      </p:sp>
      <p:sp>
        <p:nvSpPr>
          <p:cNvPr id="103428" name="Rectangle 2"/>
          <p:cNvSpPr>
            <a:spLocks noGrp="1" noChangeArrowheads="1"/>
          </p:cNvSpPr>
          <p:nvPr>
            <p:ph type="title"/>
          </p:nvPr>
        </p:nvSpPr>
        <p:spPr/>
        <p:txBody>
          <a:bodyPr/>
          <a:lstStyle/>
          <a:p>
            <a:pPr eaLnBrk="1" hangingPunct="1"/>
            <a:r>
              <a:rPr lang="en-US" dirty="0" smtClean="0"/>
              <a:t>From where does IBEX get its power?</a:t>
            </a:r>
          </a:p>
        </p:txBody>
      </p:sp>
      <p:pic>
        <p:nvPicPr>
          <p:cNvPr id="103429" name="Picture 6" descr="Digital image of the IBEX spacecraft in the clean room prior to launch."/>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708025" y="2286000"/>
            <a:ext cx="4322763" cy="44196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03430" name="TextBox 6"/>
          <p:cNvSpPr txBox="1">
            <a:spLocks noChangeArrowheads="1"/>
          </p:cNvSpPr>
          <p:nvPr/>
        </p:nvSpPr>
        <p:spPr bwMode="auto">
          <a:xfrm>
            <a:off x="5308600" y="2197100"/>
            <a:ext cx="4051300" cy="24320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lnSpc>
                <a:spcPct val="150000"/>
              </a:lnSpc>
              <a:buFont typeface="AGaramond RegularSC" charset="0"/>
              <a:buNone/>
            </a:pPr>
            <a:r>
              <a:rPr lang="en-US" sz="1600" dirty="0">
                <a:solidFill>
                  <a:srgbClr val="000000"/>
                </a:solidFill>
                <a:latin typeface="Arial" pitchFamily="34" charset="0"/>
              </a:rPr>
              <a:t>IBEX uses a solar panel consisting of many solar cells to collect energy from the Sun.</a:t>
            </a:r>
          </a:p>
          <a:p>
            <a:pPr eaLnBrk="1" hangingPunct="1">
              <a:buFont typeface="AGaramond RegularSC" charset="0"/>
              <a:buNone/>
            </a:pPr>
            <a:endParaRPr lang="en-US" sz="1600" dirty="0">
              <a:solidFill>
                <a:srgbClr val="000000"/>
              </a:solidFill>
              <a:latin typeface="Arial" pitchFamily="34" charset="0"/>
            </a:endParaRPr>
          </a:p>
          <a:p>
            <a:pPr eaLnBrk="1" hangingPunct="1">
              <a:buFont typeface="AGaramond RegularSC" charset="0"/>
              <a:buNone/>
            </a:pPr>
            <a:endParaRPr lang="en-US" sz="1100" dirty="0">
              <a:solidFill>
                <a:srgbClr val="000000"/>
              </a:solidFill>
            </a:endParaRPr>
          </a:p>
          <a:p>
            <a:pPr eaLnBrk="1" hangingPunct="1">
              <a:buFont typeface="AGaramond RegularSC" charset="0"/>
              <a:buNone/>
            </a:pPr>
            <a:endParaRPr lang="en-US" sz="1100" dirty="0">
              <a:solidFill>
                <a:srgbClr val="000000"/>
              </a:solidFill>
            </a:endParaRPr>
          </a:p>
          <a:p>
            <a:pPr eaLnBrk="1" hangingPunct="1">
              <a:buFont typeface="AGaramond RegularSC" charset="0"/>
              <a:buNone/>
            </a:pPr>
            <a:endParaRPr lang="en-US" i="1" dirty="0">
              <a:solidFill>
                <a:schemeClr val="tx1"/>
              </a:solidFill>
            </a:endParaRPr>
          </a:p>
          <a:p>
            <a:pPr eaLnBrk="1" hangingPunct="1">
              <a:buFont typeface="AGaramond RegularSC" charset="0"/>
              <a:buNone/>
            </a:pPr>
            <a:endParaRPr lang="en-US" i="1" dirty="0">
              <a:solidFill>
                <a:schemeClr val="tx1"/>
              </a:solidFill>
            </a:endParaRPr>
          </a:p>
          <a:p>
            <a:pPr eaLnBrk="1" hangingPunct="1">
              <a:buFont typeface="AGaramond RegularSC" charset="0"/>
              <a:buNone/>
            </a:pPr>
            <a:r>
              <a:rPr lang="en-US" sz="1200" i="1" dirty="0">
                <a:solidFill>
                  <a:srgbClr val="000000"/>
                </a:solidFill>
                <a:latin typeface="Arial" pitchFamily="34" charset="0"/>
              </a:rPr>
              <a:t>The IBEX spacecraft.  The solar panel is on the top.  Image Credit:</a:t>
            </a:r>
            <a:r>
              <a:rPr lang="en-US" sz="1200" i="1" dirty="0">
                <a:solidFill>
                  <a:schemeClr val="tx1"/>
                </a:solidFill>
                <a:latin typeface="Arial" pitchFamily="34" charset="0"/>
              </a:rPr>
              <a:t> Walt Feimer, NASA GSFC</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5474"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05475"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357D15FA-1E20-4335-BAEC-28CCE2DB7B56}" type="slidenum">
              <a:rPr lang="en-US" sz="800">
                <a:solidFill>
                  <a:srgbClr val="677085"/>
                </a:solidFill>
                <a:latin typeface="75 Helvetica Bold" charset="0"/>
              </a:rPr>
              <a:pPr eaLnBrk="1" hangingPunct="1"/>
              <a:t>46</a:t>
            </a:fld>
            <a:endParaRPr lang="en-US" sz="800" dirty="0">
              <a:solidFill>
                <a:srgbClr val="677085"/>
              </a:solidFill>
              <a:latin typeface="75 Helvetica Bold" charset="0"/>
            </a:endParaRPr>
          </a:p>
        </p:txBody>
      </p:sp>
      <p:sp>
        <p:nvSpPr>
          <p:cNvPr id="105476" name="Rectangle 2"/>
          <p:cNvSpPr>
            <a:spLocks noGrp="1" noChangeArrowheads="1"/>
          </p:cNvSpPr>
          <p:nvPr>
            <p:ph type="title"/>
          </p:nvPr>
        </p:nvSpPr>
        <p:spPr/>
        <p:txBody>
          <a:bodyPr/>
          <a:lstStyle/>
          <a:p>
            <a:pPr eaLnBrk="1" hangingPunct="1"/>
            <a:r>
              <a:rPr lang="en-US" dirty="0" smtClean="0"/>
              <a:t>From where does IBEX get its power?</a:t>
            </a:r>
          </a:p>
        </p:txBody>
      </p:sp>
      <p:pic>
        <p:nvPicPr>
          <p:cNvPr id="105477" name="Picture 10" descr="Digital closeup image of the solar panels on the IBEX spacecraft."/>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28650" y="2230438"/>
            <a:ext cx="6081713" cy="4043362"/>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05478" name="Rectangle 11"/>
          <p:cNvSpPr>
            <a:spLocks noChangeArrowheads="1"/>
          </p:cNvSpPr>
          <p:nvPr/>
        </p:nvSpPr>
        <p:spPr bwMode="auto">
          <a:xfrm>
            <a:off x="6896100" y="2057400"/>
            <a:ext cx="2997200" cy="32321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p>
            <a:pPr eaLnBrk="0" hangingPunct="0">
              <a:lnSpc>
                <a:spcPct val="150000"/>
              </a:lnSpc>
            </a:pPr>
            <a:r>
              <a:rPr lang="en-US" sz="1600" dirty="0">
                <a:solidFill>
                  <a:srgbClr val="000000"/>
                </a:solidFill>
                <a:latin typeface="Arial" pitchFamily="34" charset="0"/>
                <a:ea typeface="MS PGothic" pitchFamily="34" charset="-128"/>
              </a:rPr>
              <a:t>This is a</a:t>
            </a:r>
            <a:r>
              <a:rPr lang="en-US" sz="1600" dirty="0" smtClean="0">
                <a:solidFill>
                  <a:srgbClr val="000000"/>
                </a:solidFill>
                <a:latin typeface="Arial" pitchFamily="34" charset="0"/>
                <a:ea typeface="MS PGothic" pitchFamily="34" charset="-128"/>
              </a:rPr>
              <a:t> close-up </a:t>
            </a:r>
            <a:r>
              <a:rPr lang="en-US" sz="1600" dirty="0">
                <a:solidFill>
                  <a:srgbClr val="000000"/>
                </a:solidFill>
                <a:latin typeface="Arial" pitchFamily="34" charset="0"/>
                <a:ea typeface="MS PGothic" pitchFamily="34" charset="-128"/>
              </a:rPr>
              <a:t>image of the IBEX spacecraft’s solar panel with its individual solar cells. </a:t>
            </a:r>
            <a:r>
              <a:rPr lang="en-US" sz="1600" dirty="0">
                <a:solidFill>
                  <a:srgbClr val="000000"/>
                </a:solidFill>
                <a:latin typeface="Arial" pitchFamily="34" charset="0"/>
              </a:rPr>
              <a:t>The red object in the middle is a protective cap on a small thruster (rocket) that was removed prior to launch.</a:t>
            </a:r>
            <a:endParaRPr lang="en-US" sz="1600" dirty="0">
              <a:solidFill>
                <a:srgbClr val="000000"/>
              </a:solidFill>
              <a:latin typeface="Arial" pitchFamily="34" charset="0"/>
              <a:ea typeface="MS PGothic" pitchFamily="34" charset="-128"/>
            </a:endParaRPr>
          </a:p>
          <a:p>
            <a:pPr eaLnBrk="0" hangingPunct="0"/>
            <a:endParaRPr lang="en-US" sz="1200" i="1" dirty="0">
              <a:solidFill>
                <a:srgbClr val="000000"/>
              </a:solidFill>
              <a:latin typeface="Arial" pitchFamily="34" charset="0"/>
              <a:ea typeface="MS PGothic" pitchFamily="34" charset="-128"/>
            </a:endParaRPr>
          </a:p>
          <a:p>
            <a:pPr eaLnBrk="0" hangingPunct="0"/>
            <a:r>
              <a:rPr lang="en-US" sz="1200" i="1" dirty="0">
                <a:solidFill>
                  <a:srgbClr val="000000"/>
                </a:solidFill>
                <a:latin typeface="Arial" pitchFamily="34" charset="0"/>
                <a:ea typeface="MS PGothic" pitchFamily="34" charset="-128"/>
              </a:rPr>
              <a:t>Image Credit</a:t>
            </a:r>
            <a:r>
              <a:rPr lang="en-US" sz="1200" i="1" dirty="0">
                <a:solidFill>
                  <a:schemeClr val="tx1"/>
                </a:solidFill>
                <a:latin typeface="Arial" pitchFamily="34" charset="0"/>
                <a:ea typeface="MS PGothic" pitchFamily="34" charset="-128"/>
              </a:rPr>
              <a:t>: Orbital Sciences Corporation</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7522"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07523"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68EFAF76-93FA-48E1-B875-14DEB033F23A}" type="slidenum">
              <a:rPr lang="en-US" sz="800">
                <a:solidFill>
                  <a:srgbClr val="677085"/>
                </a:solidFill>
                <a:latin typeface="75 Helvetica Bold" charset="0"/>
              </a:rPr>
              <a:pPr eaLnBrk="1" hangingPunct="1"/>
              <a:t>47</a:t>
            </a:fld>
            <a:endParaRPr lang="en-US" sz="800" dirty="0">
              <a:solidFill>
                <a:srgbClr val="677085"/>
              </a:solidFill>
              <a:latin typeface="75 Helvetica Bold" charset="0"/>
            </a:endParaRPr>
          </a:p>
        </p:txBody>
      </p:sp>
      <p:sp>
        <p:nvSpPr>
          <p:cNvPr id="107524" name="Rectangle 2"/>
          <p:cNvSpPr>
            <a:spLocks noGrp="1" noChangeArrowheads="1"/>
          </p:cNvSpPr>
          <p:nvPr>
            <p:ph type="title"/>
          </p:nvPr>
        </p:nvSpPr>
        <p:spPr/>
        <p:txBody>
          <a:bodyPr/>
          <a:lstStyle/>
          <a:p>
            <a:pPr eaLnBrk="1" hangingPunct="1"/>
            <a:r>
              <a:rPr lang="en-US" dirty="0" smtClean="0"/>
              <a:t>IBEX Science Results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9570"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09571"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1E0ED5EE-E160-48AB-BD76-00E6604B1B1A}" type="slidenum">
              <a:rPr lang="en-US" sz="800">
                <a:solidFill>
                  <a:srgbClr val="677085"/>
                </a:solidFill>
                <a:latin typeface="75 Helvetica Bold" charset="0"/>
              </a:rPr>
              <a:pPr eaLnBrk="1" hangingPunct="1"/>
              <a:t>48</a:t>
            </a:fld>
            <a:endParaRPr lang="en-US" sz="800" dirty="0">
              <a:solidFill>
                <a:srgbClr val="677085"/>
              </a:solidFill>
              <a:latin typeface="75 Helvetica Bold" charset="0"/>
            </a:endParaRPr>
          </a:p>
        </p:txBody>
      </p:sp>
      <p:sp>
        <p:nvSpPr>
          <p:cNvPr id="109572" name="Rectangle 2"/>
          <p:cNvSpPr>
            <a:spLocks noGrp="1" noChangeArrowheads="1"/>
          </p:cNvSpPr>
          <p:nvPr>
            <p:ph type="title"/>
          </p:nvPr>
        </p:nvSpPr>
        <p:spPr>
          <a:xfrm>
            <a:off x="668338" y="1435100"/>
            <a:ext cx="9136062" cy="3898900"/>
          </a:xfrm>
        </p:spPr>
        <p:txBody>
          <a:bodyPr/>
          <a:lstStyle/>
          <a:p>
            <a:pPr eaLnBrk="1" hangingPunct="1"/>
            <a:r>
              <a:rPr lang="en-US" dirty="0" smtClean="0"/>
              <a:t>The next slide illustrates the science results anticipated prior to the IBEX mission, and the six slides following it show several of the heliosphere boundary images released so far.  Please refer to the Notes section of each slide for additional information.</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1618"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11619"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FB0AA0A7-EF4A-42FA-9667-9C56E218416D}" type="slidenum">
              <a:rPr lang="en-US" sz="800">
                <a:solidFill>
                  <a:srgbClr val="677085"/>
                </a:solidFill>
                <a:latin typeface="75 Helvetica Bold" charset="0"/>
              </a:rPr>
              <a:pPr eaLnBrk="1" hangingPunct="1"/>
              <a:t>49</a:t>
            </a:fld>
            <a:endParaRPr lang="en-US" sz="800" dirty="0">
              <a:solidFill>
                <a:srgbClr val="677085"/>
              </a:solidFill>
              <a:latin typeface="75 Helvetica Bold" charset="0"/>
            </a:endParaRPr>
          </a:p>
        </p:txBody>
      </p:sp>
      <p:sp>
        <p:nvSpPr>
          <p:cNvPr id="111620" name="Rectangle 2"/>
          <p:cNvSpPr>
            <a:spLocks noGrp="1" noChangeArrowheads="1"/>
          </p:cNvSpPr>
          <p:nvPr>
            <p:ph type="title"/>
          </p:nvPr>
        </p:nvSpPr>
        <p:spPr>
          <a:xfrm>
            <a:off x="528638" y="317500"/>
            <a:ext cx="9136062" cy="949325"/>
          </a:xfrm>
        </p:spPr>
        <p:txBody>
          <a:bodyPr/>
          <a:lstStyle/>
          <a:p>
            <a:pPr eaLnBrk="1" hangingPunct="1"/>
            <a:r>
              <a:rPr lang="en-US" dirty="0" smtClean="0"/>
              <a:t>What did the science team predict?</a:t>
            </a:r>
          </a:p>
        </p:txBody>
      </p:sp>
      <p:pic>
        <p:nvPicPr>
          <p:cNvPr id="111621" name="Picture 9" descr="These illustrations show several possible simulations of the distribution of Energetic Neutral Atoms that scientists thought they might see in the IBEX heliosphere boundary images prior to launch.  Each oval-shaped map shows minor variations in the number of energetic neutral atoms that were expected as well as the regions of the sky where the most atoms were expected, depending on the conditions that could exist at the boundary.   In general, scientists expected to see more energetic neutral atoms coming from the direction of travel of our Solar System through the Milky Way galaxy, fewer in areas going away from that central  region, and more energetic neutral atoms coming from the direction opposite our direction of travel, also known as the heliotail.  &#10;"/>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876300" y="1250950"/>
            <a:ext cx="4191000" cy="57213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11622" name="TextBox 7"/>
          <p:cNvSpPr txBox="1">
            <a:spLocks noChangeArrowheads="1"/>
          </p:cNvSpPr>
          <p:nvPr/>
        </p:nvSpPr>
        <p:spPr bwMode="auto">
          <a:xfrm>
            <a:off x="5524500" y="1397000"/>
            <a:ext cx="3721100" cy="52006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lnSpc>
                <a:spcPct val="150000"/>
              </a:lnSpc>
            </a:pPr>
            <a:r>
              <a:rPr lang="en-US" sz="1600" dirty="0">
                <a:solidFill>
                  <a:srgbClr val="000000"/>
                </a:solidFill>
                <a:latin typeface="Arial" pitchFamily="34" charset="0"/>
              </a:rPr>
              <a:t>Before the IBEX mission, scientists used computers to make these models and simulations (based on the </a:t>
            </a:r>
            <a:r>
              <a:rPr lang="en-US" sz="1600" u="sng" dirty="0">
                <a:solidFill>
                  <a:srgbClr val="000000"/>
                </a:solidFill>
                <a:latin typeface="Arial" pitchFamily="34" charset="0"/>
              </a:rPr>
              <a:t>very scant</a:t>
            </a:r>
            <a:r>
              <a:rPr lang="en-US" sz="1600" dirty="0">
                <a:solidFill>
                  <a:srgbClr val="000000"/>
                </a:solidFill>
                <a:latin typeface="Arial" pitchFamily="34" charset="0"/>
              </a:rPr>
              <a:t> evidence that they already had) to describe the processes occurring at the boundary of our Solar System. These illustrations show several possible simulations of the distribution of Energetic Neutral Atoms that scientists thought they might see in the IBEX heliosphere boundary images.</a:t>
            </a:r>
            <a:endParaRPr lang="en-US" sz="1600" dirty="0">
              <a:latin typeface="Arial" pitchFamily="34" charset="0"/>
            </a:endParaRPr>
          </a:p>
          <a:p>
            <a:pPr eaLnBrk="1" hangingPunct="1"/>
            <a:endParaRPr lang="en-US" sz="800" i="1" dirty="0">
              <a:solidFill>
                <a:srgbClr val="000000"/>
              </a:solidFill>
            </a:endParaRPr>
          </a:p>
          <a:p>
            <a:pPr eaLnBrk="1" hangingPunct="1"/>
            <a:endParaRPr lang="en-US" sz="1200" i="1" dirty="0">
              <a:solidFill>
                <a:srgbClr val="000000"/>
              </a:solidFill>
              <a:latin typeface="Arial" pitchFamily="34" charset="0"/>
            </a:endParaRPr>
          </a:p>
          <a:p>
            <a:pPr eaLnBrk="1" hangingPunct="1"/>
            <a:endParaRPr lang="en-US" sz="1200" i="1" dirty="0">
              <a:solidFill>
                <a:srgbClr val="000000"/>
              </a:solidFill>
              <a:latin typeface="Arial" pitchFamily="34" charset="0"/>
            </a:endParaRPr>
          </a:p>
          <a:p>
            <a:pPr eaLnBrk="1" hangingPunct="1"/>
            <a:r>
              <a:rPr lang="en-US" sz="1200" i="1" dirty="0">
                <a:solidFill>
                  <a:srgbClr val="000000"/>
                </a:solidFill>
                <a:latin typeface="Arial" pitchFamily="34" charset="0"/>
              </a:rPr>
              <a:t>Image Credit:</a:t>
            </a:r>
            <a:r>
              <a:rPr lang="en-US" sz="1200" i="1" dirty="0">
                <a:latin typeface="Arial" pitchFamily="34" charset="0"/>
              </a:rPr>
              <a:t> From Heerikhuisen, J., et al published in the Astrophysical Journal, 655: L53-56, 2007 January 20.</a:t>
            </a:r>
            <a:endParaRPr lang="en-US" sz="1200" dirty="0">
              <a:latin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21507"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0A05D36B-E2A5-4A5B-AB76-7225637D1E2B}" type="slidenum">
              <a:rPr lang="en-US" sz="800">
                <a:solidFill>
                  <a:srgbClr val="677085"/>
                </a:solidFill>
                <a:latin typeface="75 Helvetica Bold" charset="0"/>
              </a:rPr>
              <a:pPr eaLnBrk="1" hangingPunct="1"/>
              <a:t>5</a:t>
            </a:fld>
            <a:endParaRPr lang="en-US" sz="800" dirty="0">
              <a:solidFill>
                <a:srgbClr val="677085"/>
              </a:solidFill>
              <a:latin typeface="75 Helvetica Bold" charset="0"/>
            </a:endParaRPr>
          </a:p>
        </p:txBody>
      </p:sp>
      <p:sp>
        <p:nvSpPr>
          <p:cNvPr id="21508" name="Rectangle 2"/>
          <p:cNvSpPr>
            <a:spLocks noGrp="1" noChangeArrowheads="1"/>
          </p:cNvSpPr>
          <p:nvPr>
            <p:ph type="title"/>
          </p:nvPr>
        </p:nvSpPr>
        <p:spPr/>
        <p:txBody>
          <a:bodyPr/>
          <a:lstStyle/>
          <a:p>
            <a:pPr eaLnBrk="1" hangingPunct="1"/>
            <a:r>
              <a:rPr lang="en-US" dirty="0" smtClean="0"/>
              <a:t>What </a:t>
            </a:r>
            <a:r>
              <a:rPr lang="en-US" i="1" dirty="0" smtClean="0"/>
              <a:t>else</a:t>
            </a:r>
            <a:r>
              <a:rPr lang="en-US" dirty="0" smtClean="0"/>
              <a:t> can we use to define the boundary of our Solar System? </a:t>
            </a:r>
          </a:p>
        </p:txBody>
      </p:sp>
      <p:pic>
        <p:nvPicPr>
          <p:cNvPr id="21509" name="Picture 4" descr="An artist's rendition of our heliosphere, showing the Sun, the orbits of the outer planets and Pluto, the termination shock, the heliopause, and the bow shock.  These terms will be discussed later in this material."/>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19100" y="2654300"/>
            <a:ext cx="5537200" cy="41529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21510" name="TextBox 6"/>
          <p:cNvSpPr txBox="1">
            <a:spLocks noChangeArrowheads="1"/>
          </p:cNvSpPr>
          <p:nvPr/>
        </p:nvSpPr>
        <p:spPr bwMode="auto">
          <a:xfrm>
            <a:off x="6032500" y="2451100"/>
            <a:ext cx="3848100" cy="46942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pPr>
            <a:r>
              <a:rPr lang="en-US" sz="1600" dirty="0">
                <a:solidFill>
                  <a:srgbClr val="000000"/>
                </a:solidFill>
                <a:latin typeface="Arial" pitchFamily="34" charset="0"/>
                <a:ea typeface="MS PGothic" pitchFamily="34" charset="-128"/>
              </a:rPr>
              <a:t>The </a:t>
            </a:r>
            <a:r>
              <a:rPr lang="en-US" sz="1600" b="1" dirty="0">
                <a:solidFill>
                  <a:srgbClr val="000000"/>
                </a:solidFill>
                <a:latin typeface="Arial" pitchFamily="34" charset="0"/>
                <a:ea typeface="MS PGothic" pitchFamily="34" charset="-128"/>
              </a:rPr>
              <a:t>heliosphere</a:t>
            </a:r>
            <a:r>
              <a:rPr lang="en-US" sz="1600" dirty="0">
                <a:solidFill>
                  <a:srgbClr val="000000"/>
                </a:solidFill>
                <a:latin typeface="Arial" pitchFamily="34" charset="0"/>
                <a:ea typeface="MS PGothic" pitchFamily="34" charset="-128"/>
              </a:rPr>
              <a:t> helps define one type of boundary of our Solar System. </a:t>
            </a:r>
            <a:r>
              <a:rPr lang="en-US" sz="1600" dirty="0">
                <a:solidFill>
                  <a:srgbClr val="000000"/>
                </a:solidFill>
                <a:latin typeface="Arial" pitchFamily="34" charset="0"/>
              </a:rPr>
              <a:t>The solar wind from our Sun blows outward against the material between the stars, called the </a:t>
            </a:r>
            <a:r>
              <a:rPr lang="en-US" sz="1600" b="1" dirty="0">
                <a:solidFill>
                  <a:srgbClr val="000000"/>
                </a:solidFill>
                <a:latin typeface="Arial" pitchFamily="34" charset="0"/>
              </a:rPr>
              <a:t>interstellar medium</a:t>
            </a:r>
            <a:r>
              <a:rPr lang="en-US" sz="1600" dirty="0">
                <a:solidFill>
                  <a:srgbClr val="000000"/>
                </a:solidFill>
                <a:latin typeface="Arial" pitchFamily="34" charset="0"/>
              </a:rPr>
              <a:t>, and clears out a bubble-like region. This bubble that surrounds the Sun and the Solar System is called the </a:t>
            </a:r>
            <a:r>
              <a:rPr lang="en-US" sz="1600" b="1" dirty="0">
                <a:solidFill>
                  <a:srgbClr val="000000"/>
                </a:solidFill>
                <a:latin typeface="Arial" pitchFamily="34" charset="0"/>
              </a:rPr>
              <a:t>heliosphere</a:t>
            </a:r>
            <a:r>
              <a:rPr lang="en-US" sz="1600" dirty="0">
                <a:solidFill>
                  <a:srgbClr val="000000"/>
                </a:solidFill>
                <a:latin typeface="Arial" pitchFamily="34" charset="0"/>
              </a:rPr>
              <a:t>.  It is a definable, measureable region in space.  But what tool can we use to study this region?</a:t>
            </a:r>
          </a:p>
          <a:p>
            <a:pPr>
              <a:lnSpc>
                <a:spcPct val="150000"/>
              </a:lnSpc>
            </a:pPr>
            <a:r>
              <a:rPr lang="en-US" sz="1200" i="1" dirty="0">
                <a:solidFill>
                  <a:srgbClr val="000000"/>
                </a:solidFill>
                <a:latin typeface="Arial" pitchFamily="34" charset="0"/>
                <a:ea typeface="MS PGothic" pitchFamily="34" charset="-128"/>
              </a:rPr>
              <a:t>An artist’s rendition of our heliosphere.  Image credit: </a:t>
            </a:r>
            <a:r>
              <a:rPr lang="en-US" sz="1200" i="1" dirty="0">
                <a:solidFill>
                  <a:schemeClr val="tx1"/>
                </a:solidFill>
                <a:latin typeface="Arial" pitchFamily="34" charset="0"/>
                <a:ea typeface="MS PGothic" pitchFamily="34" charset="-128"/>
              </a:rPr>
              <a:t>Walt Feimer, NASA GSFC</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3666"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13667"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C7073737-98C1-4B3F-8FE7-F990DE281B6A}" type="slidenum">
              <a:rPr lang="en-US" sz="800">
                <a:solidFill>
                  <a:srgbClr val="677085"/>
                </a:solidFill>
                <a:latin typeface="75 Helvetica Bold" charset="0"/>
              </a:rPr>
              <a:pPr eaLnBrk="1" hangingPunct="1"/>
              <a:t>50</a:t>
            </a:fld>
            <a:endParaRPr lang="en-US" sz="800" dirty="0">
              <a:solidFill>
                <a:srgbClr val="677085"/>
              </a:solidFill>
              <a:latin typeface="75 Helvetica Bold" charset="0"/>
            </a:endParaRPr>
          </a:p>
        </p:txBody>
      </p:sp>
      <p:sp>
        <p:nvSpPr>
          <p:cNvPr id="113668" name="Rectangle 2"/>
          <p:cNvSpPr>
            <a:spLocks noGrp="1" noChangeArrowheads="1"/>
          </p:cNvSpPr>
          <p:nvPr>
            <p:ph type="title"/>
          </p:nvPr>
        </p:nvSpPr>
        <p:spPr>
          <a:xfrm>
            <a:off x="528638" y="317500"/>
            <a:ext cx="9136062" cy="949325"/>
          </a:xfrm>
        </p:spPr>
        <p:txBody>
          <a:bodyPr/>
          <a:lstStyle/>
          <a:p>
            <a:pPr eaLnBrk="1" hangingPunct="1"/>
            <a:r>
              <a:rPr lang="en-US" dirty="0" smtClean="0"/>
              <a:t>What did IBEX observe?</a:t>
            </a:r>
          </a:p>
        </p:txBody>
      </p:sp>
      <p:pic>
        <p:nvPicPr>
          <p:cNvPr id="113669" name="Picture 6" descr="The digital map on this slide shows one of the first IBEX heliosphere boundary maps at an energy band detected by IBEX-Hi.  The image uses data collected over the course of six months between December 25, 2008 and June 18, 2009. In this map, red indicates the highest number of energetic neutral atoms (ENAs) measured by the spacecraft. Yellow and green indicate lower numbers of ENAs, and blue and purple show the lowest number of ENAs detected by IBEX. The image is oval-shaped because it is illustrating a spherical-shaped sky as a flat map. &#10;&#10;Quite unexpectedly, IBEX detected an arc-shaped region in the sky that is creating a large amount of ENAs, showing up as a bright, narrow “ribbon” on the maps, colloquially called the “IBEX Ribbon”.  The IBEX Ribbon was a complete surprise and was not predicted by any of the models considered by the scientists prior to launch.  The task of the scientists is to figure out what is causing this region of enhanced ENA emissions and how distant this region is from us.&#10;"/>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320800" y="1219200"/>
            <a:ext cx="7772400" cy="5029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13670" name="Rectangle 7"/>
          <p:cNvSpPr>
            <a:spLocks noChangeArrowheads="1"/>
          </p:cNvSpPr>
          <p:nvPr/>
        </p:nvSpPr>
        <p:spPr bwMode="auto">
          <a:xfrm>
            <a:off x="1320800" y="6311900"/>
            <a:ext cx="7789863" cy="1016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p>
            <a:pPr eaLnBrk="0" hangingPunct="0"/>
            <a:r>
              <a:rPr lang="en-US" sz="1600" dirty="0">
                <a:solidFill>
                  <a:srgbClr val="000000"/>
                </a:solidFill>
                <a:latin typeface="Arial" pitchFamily="34" charset="0"/>
                <a:ea typeface="MS PGothic" pitchFamily="34" charset="-128"/>
              </a:rPr>
              <a:t>This is one of the first five IBEX heliosphere boundary images released in October 2009.  It shows an unexpected feature, called the “IBEX Ribbon”, which is a region of enhanced ENA emissions shown by the light blue, green, yellow, and red areas.</a:t>
            </a:r>
          </a:p>
          <a:p>
            <a:pPr eaLnBrk="0" hangingPunct="0"/>
            <a:r>
              <a:rPr lang="en-US" sz="1200" i="1" dirty="0">
                <a:solidFill>
                  <a:srgbClr val="000000"/>
                </a:solidFill>
                <a:ea typeface="MS PGothic" pitchFamily="34" charset="-128"/>
              </a:rPr>
              <a:t>Image Credit:</a:t>
            </a:r>
            <a:r>
              <a:rPr lang="en-US" sz="1200" i="1" dirty="0">
                <a:ea typeface="MS PGothic" pitchFamily="34" charset="-128"/>
              </a:rPr>
              <a:t> SwRI/IBEX team</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5714"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15715"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B441AF8C-18D8-40D8-90E8-2E1339E60918}" type="slidenum">
              <a:rPr lang="en-US" sz="800">
                <a:solidFill>
                  <a:srgbClr val="677085"/>
                </a:solidFill>
                <a:latin typeface="75 Helvetica Bold" charset="0"/>
              </a:rPr>
              <a:pPr eaLnBrk="1" hangingPunct="1"/>
              <a:t>51</a:t>
            </a:fld>
            <a:endParaRPr lang="en-US" sz="800" dirty="0">
              <a:solidFill>
                <a:srgbClr val="677085"/>
              </a:solidFill>
              <a:latin typeface="75 Helvetica Bold" charset="0"/>
            </a:endParaRPr>
          </a:p>
        </p:txBody>
      </p:sp>
      <p:sp>
        <p:nvSpPr>
          <p:cNvPr id="115716" name="Rectangle 2"/>
          <p:cNvSpPr>
            <a:spLocks noGrp="1" noChangeArrowheads="1"/>
          </p:cNvSpPr>
          <p:nvPr>
            <p:ph type="title"/>
          </p:nvPr>
        </p:nvSpPr>
        <p:spPr>
          <a:xfrm>
            <a:off x="528638" y="317500"/>
            <a:ext cx="9136062" cy="949325"/>
          </a:xfrm>
        </p:spPr>
        <p:txBody>
          <a:bodyPr/>
          <a:lstStyle/>
          <a:p>
            <a:pPr eaLnBrk="1" hangingPunct="1"/>
            <a:r>
              <a:rPr lang="en-US" dirty="0" smtClean="0"/>
              <a:t>What did IBEX observe?</a:t>
            </a:r>
          </a:p>
        </p:txBody>
      </p:sp>
      <p:pic>
        <p:nvPicPr>
          <p:cNvPr id="115717" name="Picture 6" descr="The images on this slide show a comparison of one image from the first set of IBEX heliosphere boundary maps and one image from the second set of maps at an energy level of about 0.71 kilo-electron volts.   Each image uses data collected over the course of six months. In each map, red indicates the highest number of ENAs measured by the spacecraft. Yellow and green indicate lower numbers of ENAs, and blue and purple show the lowest number of ENAs detected by IBEX. The image is oval-shaped because it is illustrating a spherical-shaped sky as a flat map. These images were created using data from IBEX-Hi.&#10;&#10;In the first set of IBEX heliosphere images, quite unexpectedly, IBEX detected an arc-shaped region in the sky that is creating a large amount of ENAs, showing up as a bright, narrow “ribbon” on the maps, colloquially called the “IBEX Ribbon”. The maps on the left represent the first six months of ENAs that the IBEX spacecraft collected between December 25, 2008 and June 18, 2009. The maps on the right represent the second six months of ENAs that the IBEX spacecraft collected between June 18, 2009 and December 10, 2009. The large-scale IBEX Ribbon structure is generally stable between the two sets of maps, meaning the overall sky pattern of ENAs and the ribbon are still present, though the IBEX team noted changes that show that the region producing the ribbon evolved, even over this short six-month timescale.&#10;&#10;At 0.71 kilo-electron volts, the IBEX Ribbon can be seen but is not very bright. &#10;"/>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92100" y="1443038"/>
            <a:ext cx="9499600" cy="4183062"/>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15718" name="Rectangle 7"/>
          <p:cNvSpPr>
            <a:spLocks noChangeArrowheads="1"/>
          </p:cNvSpPr>
          <p:nvPr/>
        </p:nvSpPr>
        <p:spPr bwMode="auto">
          <a:xfrm>
            <a:off x="427038" y="5680075"/>
            <a:ext cx="9407525" cy="15700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p>
            <a:pPr eaLnBrk="0" hangingPunct="0"/>
            <a:r>
              <a:rPr lang="en-US" sz="1600" dirty="0">
                <a:solidFill>
                  <a:srgbClr val="000000"/>
                </a:solidFill>
                <a:latin typeface="Arial" pitchFamily="34" charset="0"/>
                <a:ea typeface="MS PGothic" pitchFamily="34" charset="-128"/>
              </a:rPr>
              <a:t>The images on this slide show a comparison of one image from the first set of IBEX heliosphere boundary maps (left) and one image from the second set of maps (right) at the same energy level (~.71 keV), six months apart. The large-scale IBEX Ribbon structure and the overall sky pattern of ENAs are visible in both maps, though the IBEX team noted that the ribbon feature does not look exactly the same in both maps.  This suggests that the region producing the ribbon evolved, even over this short six-month timescale.   </a:t>
            </a:r>
            <a:r>
              <a:rPr lang="en-US" sz="1200" i="1" dirty="0">
                <a:solidFill>
                  <a:srgbClr val="000000"/>
                </a:solidFill>
                <a:latin typeface="Arial" pitchFamily="34" charset="0"/>
                <a:ea typeface="MS PGothic" pitchFamily="34" charset="-128"/>
              </a:rPr>
              <a:t>Image Credit:</a:t>
            </a:r>
            <a:r>
              <a:rPr lang="en-US" sz="1200" i="1" dirty="0">
                <a:latin typeface="Arial" pitchFamily="34" charset="0"/>
                <a:ea typeface="MS PGothic" pitchFamily="34" charset="-128"/>
              </a:rPr>
              <a:t> SwRI/IBEX team</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7762"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17763"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274E1203-0BDA-4B17-85B0-37FE25842F83}" type="slidenum">
              <a:rPr lang="en-US" sz="800">
                <a:solidFill>
                  <a:srgbClr val="677085"/>
                </a:solidFill>
                <a:latin typeface="75 Helvetica Bold" charset="0"/>
              </a:rPr>
              <a:pPr eaLnBrk="1" hangingPunct="1"/>
              <a:t>52</a:t>
            </a:fld>
            <a:endParaRPr lang="en-US" sz="800" dirty="0">
              <a:solidFill>
                <a:srgbClr val="677085"/>
              </a:solidFill>
              <a:latin typeface="75 Helvetica Bold" charset="0"/>
            </a:endParaRPr>
          </a:p>
        </p:txBody>
      </p:sp>
      <p:sp>
        <p:nvSpPr>
          <p:cNvPr id="117764" name="Rectangle 2"/>
          <p:cNvSpPr>
            <a:spLocks noGrp="1" noChangeArrowheads="1"/>
          </p:cNvSpPr>
          <p:nvPr>
            <p:ph type="title"/>
          </p:nvPr>
        </p:nvSpPr>
        <p:spPr>
          <a:xfrm>
            <a:off x="528638" y="317500"/>
            <a:ext cx="9136062" cy="949325"/>
          </a:xfrm>
        </p:spPr>
        <p:txBody>
          <a:bodyPr/>
          <a:lstStyle/>
          <a:p>
            <a:pPr eaLnBrk="1" hangingPunct="1"/>
            <a:r>
              <a:rPr lang="en-US" dirty="0" smtClean="0"/>
              <a:t>What did IBEX observe?</a:t>
            </a:r>
          </a:p>
        </p:txBody>
      </p:sp>
      <p:pic>
        <p:nvPicPr>
          <p:cNvPr id="117765" name="Picture 6" descr="The images on this slide show a comparison of one image from the first set of IBEX heliosphere boundary maps and one image from the second set of maps at an energy level of about 1.11 kilo-electron volts.   Each image uses data collected over the course of six months. In each map, red indicates the highest number of ENAs measured by the spacecraft. Yellow and green indicate lower numbers of ENAs, and blue and purple show the lowest number of ENAs detected by IBEX. The image is oval-shaped because it is illustrating a spherical-shaped sky as a flat map. These images were created using data from IBEX-Hi.&#10;&#10;In the first set of IBEX heliosphere images, quite unexpectedly, IBEX detected an arc-shaped region in the sky that is creating a large amount of ENAs, showing up as a bright, narrow “ribbon” on the maps, colloquially called the “IBEX Ribbon”. The maps on the left represent the first six months of ENAs that the IBEX spacecraft collected between December 25, 2008 and June 18, 2009. The maps on the right represent the second six months of ENAs that the IBEX spacecraft collected between June 18, 2009 and December 10, 2009. The large-scale IBEX Ribbon structure is generally stable between the two sets of maps, meaning the overall sky pattern of ENAs and the ribbon are still present, though the IBEX team noted changes that show that the region producing the ribbon evolved, even over this short six-month timescale.&#10;&#10;At 1.11 kilo-electron volts, the IBEX Ribbon can be seen and is more pronounced than at the 0.71 kilo-electron volt energy level. The ribbon is not as bright during the second six months of data, showing that the number of energetic neutral atoms decreased during this time period.&#10;"/>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304800" y="1452563"/>
            <a:ext cx="9499600" cy="4189412"/>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17766" name="Rectangle 7"/>
          <p:cNvSpPr>
            <a:spLocks noChangeArrowheads="1"/>
          </p:cNvSpPr>
          <p:nvPr/>
        </p:nvSpPr>
        <p:spPr bwMode="auto">
          <a:xfrm>
            <a:off x="427038" y="5680075"/>
            <a:ext cx="9407525" cy="15684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p>
            <a:pPr eaLnBrk="0" hangingPunct="0"/>
            <a:r>
              <a:rPr lang="en-US" sz="1600" dirty="0">
                <a:solidFill>
                  <a:srgbClr val="000000"/>
                </a:solidFill>
                <a:latin typeface="Arial" pitchFamily="34" charset="0"/>
                <a:ea typeface="MS PGothic" pitchFamily="34" charset="-128"/>
              </a:rPr>
              <a:t>The images on this slide show a comparison of one image from the first set of IBEX heliosphere boundary maps (left) and one image from the second set of maps (right) at the same energy level (~1.11 keV), six months apart. The large-scale IBEX Ribbon structure and the overall sky pattern of ENAs are visible in both maps, though the IBEX team noted that the ribbon feature does not look exactly the same in both maps.  This suggests that the region producing the ribbon evolved, even over this short six-month timescale. </a:t>
            </a:r>
            <a:r>
              <a:rPr lang="en-US" sz="1200" i="1" dirty="0">
                <a:solidFill>
                  <a:srgbClr val="000000"/>
                </a:solidFill>
                <a:latin typeface="Arial" pitchFamily="34" charset="0"/>
                <a:ea typeface="MS PGothic" pitchFamily="34" charset="-128"/>
              </a:rPr>
              <a:t>Image Credit:</a:t>
            </a:r>
            <a:r>
              <a:rPr lang="en-US" sz="1200" i="1" dirty="0">
                <a:latin typeface="Arial" pitchFamily="34" charset="0"/>
                <a:ea typeface="MS PGothic" pitchFamily="34" charset="-128"/>
              </a:rPr>
              <a:t> SwRI/IBEX team</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9810"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19811"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DB6D11EF-66A8-468E-8C41-55C36778CE56}" type="slidenum">
              <a:rPr lang="en-US" sz="800">
                <a:solidFill>
                  <a:srgbClr val="677085"/>
                </a:solidFill>
                <a:latin typeface="75 Helvetica Bold" charset="0"/>
              </a:rPr>
              <a:pPr eaLnBrk="1" hangingPunct="1"/>
              <a:t>53</a:t>
            </a:fld>
            <a:endParaRPr lang="en-US" sz="800" dirty="0">
              <a:solidFill>
                <a:srgbClr val="677085"/>
              </a:solidFill>
              <a:latin typeface="75 Helvetica Bold" charset="0"/>
            </a:endParaRPr>
          </a:p>
        </p:txBody>
      </p:sp>
      <p:sp>
        <p:nvSpPr>
          <p:cNvPr id="119812" name="Rectangle 2"/>
          <p:cNvSpPr>
            <a:spLocks noGrp="1" noChangeArrowheads="1"/>
          </p:cNvSpPr>
          <p:nvPr>
            <p:ph type="title"/>
          </p:nvPr>
        </p:nvSpPr>
        <p:spPr>
          <a:xfrm>
            <a:off x="528638" y="317500"/>
            <a:ext cx="9136062" cy="949325"/>
          </a:xfrm>
        </p:spPr>
        <p:txBody>
          <a:bodyPr/>
          <a:lstStyle/>
          <a:p>
            <a:pPr eaLnBrk="1" hangingPunct="1"/>
            <a:r>
              <a:rPr lang="en-US" dirty="0" smtClean="0"/>
              <a:t>What did IBEX observe?</a:t>
            </a:r>
          </a:p>
        </p:txBody>
      </p:sp>
      <p:pic>
        <p:nvPicPr>
          <p:cNvPr id="119813" name="Picture 8" descr="The images on this slide show a comparison of one image from the first set of IBEX heliosphere boundary maps and one image from the second set of maps at an energy level of about 1.74  kilo-electron volts.   Each image uses data collected over the course of six months. In each map, red indicates the highest number of ENAs measured by the spacecraft. Yellow and green indicate lower numbers of ENAs, and blue and purple show the lowest number of ENAs detected by IBEX. The image is oval-shaped because it is illustrating a spherical-shaped sky as a flat map. These images were created using data from IBEX-Hi.&#10;&#10;In the first set of IBEX heliosphere images, quite unexpectedly, IBEX detected an arc-shaped region in the sky that is creating a large amount of ENAs, showing up as a bright, narrow “ribbon” on the maps, colloquially called the “IBEX Ribbon”. The maps on the left represent the first six months of ENAs that the IBEX spacecraft collected between December 25, 2008 and June 18, 2009. The maps on the right represent the second six months of ENAs that the IBEX spacecraft collected between June 18, 2009 and December 10, 2009. The large-scale IBEX Ribbon structure is generally stable between the two sets of maps, meaning the overall sky pattern of ENAs and the ribbon are still present, though the IBEX team noted changes that show that the region producing the ribbon evolved, even over this short six-month timescale.&#10;&#10;At 1.74  kilo-electron volts, the IBEX Ribbon can be seen more easily as compared to the previous energy levels.&#10;&#10;"/>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92100" y="1435100"/>
            <a:ext cx="9536113" cy="42068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19814" name="Rectangle 7"/>
          <p:cNvSpPr>
            <a:spLocks noChangeArrowheads="1"/>
          </p:cNvSpPr>
          <p:nvPr/>
        </p:nvSpPr>
        <p:spPr bwMode="auto">
          <a:xfrm>
            <a:off x="427038" y="5680075"/>
            <a:ext cx="9407525" cy="15684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p>
            <a:pPr eaLnBrk="0" hangingPunct="0"/>
            <a:r>
              <a:rPr lang="en-US" sz="1600" dirty="0">
                <a:solidFill>
                  <a:srgbClr val="000000"/>
                </a:solidFill>
                <a:latin typeface="Arial" pitchFamily="34" charset="0"/>
                <a:ea typeface="MS PGothic" pitchFamily="34" charset="-128"/>
              </a:rPr>
              <a:t>The images on this slide show a comparison of one image from the first set of IBEX heliosphere boundary maps (left) and one image from the second set of maps (right) at the same energy level (~1.74 keV), six months apart. The large-scale IBEX Ribbon structure and the overall sky pattern of ENAs are visible in both maps, though the IBEX team noted that the ribbon feature does not look exactly the same in both maps.  This suggests that the region producing the ribbon evolved, even over this short six-month timescale. </a:t>
            </a:r>
            <a:r>
              <a:rPr lang="en-US" sz="1200" i="1" dirty="0">
                <a:solidFill>
                  <a:srgbClr val="000000"/>
                </a:solidFill>
                <a:latin typeface="Arial" pitchFamily="34" charset="0"/>
                <a:ea typeface="MS PGothic" pitchFamily="34" charset="-128"/>
              </a:rPr>
              <a:t>Image Credit:</a:t>
            </a:r>
            <a:r>
              <a:rPr lang="en-US" sz="1200" i="1" dirty="0">
                <a:latin typeface="Arial" pitchFamily="34" charset="0"/>
                <a:ea typeface="MS PGothic" pitchFamily="34" charset="-128"/>
              </a:rPr>
              <a:t> SwRI/IBEX team</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1858"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21859"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17730C89-C3DD-4678-8EA7-AA7CCBDFADDF}" type="slidenum">
              <a:rPr lang="en-US" sz="800">
                <a:solidFill>
                  <a:srgbClr val="677085"/>
                </a:solidFill>
                <a:latin typeface="75 Helvetica Bold" charset="0"/>
              </a:rPr>
              <a:pPr eaLnBrk="1" hangingPunct="1"/>
              <a:t>54</a:t>
            </a:fld>
            <a:endParaRPr lang="en-US" sz="800" dirty="0">
              <a:solidFill>
                <a:srgbClr val="677085"/>
              </a:solidFill>
              <a:latin typeface="75 Helvetica Bold" charset="0"/>
            </a:endParaRPr>
          </a:p>
        </p:txBody>
      </p:sp>
      <p:sp>
        <p:nvSpPr>
          <p:cNvPr id="121860" name="Rectangle 2"/>
          <p:cNvSpPr>
            <a:spLocks noGrp="1" noChangeArrowheads="1"/>
          </p:cNvSpPr>
          <p:nvPr>
            <p:ph type="title"/>
          </p:nvPr>
        </p:nvSpPr>
        <p:spPr>
          <a:xfrm>
            <a:off x="528638" y="317500"/>
            <a:ext cx="9136062" cy="949325"/>
          </a:xfrm>
        </p:spPr>
        <p:txBody>
          <a:bodyPr/>
          <a:lstStyle/>
          <a:p>
            <a:pPr eaLnBrk="1" hangingPunct="1"/>
            <a:r>
              <a:rPr lang="en-US" dirty="0" smtClean="0"/>
              <a:t>What did IBEX observe?</a:t>
            </a:r>
          </a:p>
        </p:txBody>
      </p:sp>
      <p:pic>
        <p:nvPicPr>
          <p:cNvPr id="121861" name="Picture 7" descr="The images on this slide show a comparison of one image from the first set of IBEX heliosphere boundary maps and one image from the second set of maps at an energy level of about 2.73  kilo-electron volts.   Each image uses data collected over the course of six months. In each map, red indicates the highest number of ENAs measured by the spacecraft. Yellow and green indicate lower numbers of ENAs, and blue and purple show the lowest number of ENAs detected by IBEX. The image is oval-shaped because it is illustrating a spherical-shaped sky as a flat map. These images were created using data from IBEX-Hi.&#10;&#10;In the first set of IBEX heliosphere images, quite unexpectedly, IBEX detected an arc-shaped region in the sky that is creating a large amount of ENAs, showing up as a bright, narrow “ribbon” on the maps, colloquially called the “IBEX Ribbon”. The maps on the left represent the first six months of ENAs that the IBEX spacecraft collected between December 25, 2008 and June 18, 2009. The maps on the right represent the second six months of ENAs that the IBEX spacecraft collected between June 18, 2009 and December 10, 2009. The large-scale IBEX Ribbon structure is generally stable between the two sets of maps, meaning the overall sky pattern of ENAs and the ribbon are still present, though the IBEX team noted changes that show that the region producing the ribbon evolved, even over this short six-month timescale.&#10;&#10;At 2.74  kilo-electron volts, the IBEX Ribbon is more spread out and indistinct.   However, a bright knot of energetic neutral atoms seen in the upper left of the ribbon in the first six months of data is not as bright in the second six months of data, showing that the number of atoms in this area decreased during this time.&#10;"/>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92100" y="1431925"/>
            <a:ext cx="9499600" cy="41798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21862" name="Rectangle 7"/>
          <p:cNvSpPr>
            <a:spLocks noChangeArrowheads="1"/>
          </p:cNvSpPr>
          <p:nvPr/>
        </p:nvSpPr>
        <p:spPr bwMode="auto">
          <a:xfrm>
            <a:off x="427038" y="5680075"/>
            <a:ext cx="9407525" cy="15684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p>
            <a:pPr eaLnBrk="0" hangingPunct="0"/>
            <a:r>
              <a:rPr lang="en-US" sz="1600" dirty="0">
                <a:solidFill>
                  <a:srgbClr val="000000"/>
                </a:solidFill>
                <a:latin typeface="Arial" pitchFamily="34" charset="0"/>
                <a:ea typeface="MS PGothic" pitchFamily="34" charset="-128"/>
              </a:rPr>
              <a:t>The images on this slide show a comparison of one image from the first set of IBEX heliosphere boundary maps (left) and one image from the second set of maps (right) at the same energy level (~2.73 keV), six months apart. The large-scale IBEX Ribbon structure and the overall sky pattern of ENAs are visible in both maps, though the IBEX team noted that the ribbon feature does not look exactly the same in both maps.  This suggests that the region producing the ribbon evolved, even over this short six-month timescale. </a:t>
            </a:r>
            <a:r>
              <a:rPr lang="en-US" sz="1200" i="1" dirty="0">
                <a:solidFill>
                  <a:srgbClr val="000000"/>
                </a:solidFill>
                <a:latin typeface="Arial" pitchFamily="34" charset="0"/>
                <a:ea typeface="MS PGothic" pitchFamily="34" charset="-128"/>
              </a:rPr>
              <a:t>Image Credit:</a:t>
            </a:r>
            <a:r>
              <a:rPr lang="en-US" sz="1200" i="1" dirty="0">
                <a:latin typeface="Arial" pitchFamily="34" charset="0"/>
                <a:ea typeface="MS PGothic" pitchFamily="34" charset="-128"/>
              </a:rPr>
              <a:t> SwRI/IBEX team</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3906"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23907"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B285A723-55F1-4160-955B-2800D8ED420C}" type="slidenum">
              <a:rPr lang="en-US" sz="800">
                <a:solidFill>
                  <a:srgbClr val="677085"/>
                </a:solidFill>
                <a:latin typeface="75 Helvetica Bold" charset="0"/>
              </a:rPr>
              <a:pPr eaLnBrk="1" hangingPunct="1"/>
              <a:t>55</a:t>
            </a:fld>
            <a:endParaRPr lang="en-US" sz="800" dirty="0">
              <a:solidFill>
                <a:srgbClr val="677085"/>
              </a:solidFill>
              <a:latin typeface="75 Helvetica Bold" charset="0"/>
            </a:endParaRPr>
          </a:p>
        </p:txBody>
      </p:sp>
      <p:sp>
        <p:nvSpPr>
          <p:cNvPr id="123908" name="Rectangle 2"/>
          <p:cNvSpPr>
            <a:spLocks noGrp="1" noChangeArrowheads="1"/>
          </p:cNvSpPr>
          <p:nvPr>
            <p:ph type="title"/>
          </p:nvPr>
        </p:nvSpPr>
        <p:spPr>
          <a:xfrm>
            <a:off x="528638" y="317500"/>
            <a:ext cx="9136062" cy="949325"/>
          </a:xfrm>
        </p:spPr>
        <p:txBody>
          <a:bodyPr/>
          <a:lstStyle/>
          <a:p>
            <a:pPr eaLnBrk="1" hangingPunct="1"/>
            <a:r>
              <a:rPr lang="en-US" dirty="0" smtClean="0"/>
              <a:t>What did IBEX observe?</a:t>
            </a:r>
          </a:p>
        </p:txBody>
      </p:sp>
      <p:pic>
        <p:nvPicPr>
          <p:cNvPr id="123909" name="Picture 6" descr="The images on this slide show a comparison of one image from the first set of IBEX heliosphere boundary maps and one image from the second set of maps at an energy level of about 4.29  kilo-electron volts.   Each image uses data collected over the course of six months. In each map, red indicates the highest number of ENAs measured by the spacecraft. Yellow and green indicate lower numbers of ENAs, and blue and purple show the lowest number of ENAs detected by IBEX. The image is oval-shaped because it is illustrating a spherical-shaped sky as a flat map. These images were created using data from IBEX-Hi.&#10;&#10;In the first set of IBEX heliosphere images, quite unexpectedly, IBEX detected an arc-shaped region in the sky that is creating a large amount of ENAs, showing up as a bright, narrow “ribbon” on the maps, colloquially called the “IBEX Ribbon”. The maps on the left represent the first six months of ENAs that the IBEX spacecraft collected between December 25, 2008 and June 18, 2009. The maps on the right represent the second six months of ENAs that the IBEX spacecraft collected between June 18, 2009 and December 10, 2009. The large-scale IBEX Ribbon structure is generally stable between the two sets of maps, meaning the overall sky pattern of ENAs and the ribbon are still present, though the IBEX team noted changes that show that the region producing the ribbon evolved, even over this short six-month timescale.&#10;&#10;At 4.29  kilo-electron volts, the IBEX Ribbon is even more spread out and indistinct.   However, several pockets of energetic neutral atoms seen in the upper left and lower right  of the ribbon in the first six months of data is not as bright in the second six months of data, showing that the number of atoms in this area decreased during this time.&#10;"/>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92100" y="1430338"/>
            <a:ext cx="9499600" cy="4183062"/>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23910" name="Rectangle 7"/>
          <p:cNvSpPr>
            <a:spLocks noChangeArrowheads="1"/>
          </p:cNvSpPr>
          <p:nvPr/>
        </p:nvSpPr>
        <p:spPr bwMode="auto">
          <a:xfrm>
            <a:off x="427038" y="5680075"/>
            <a:ext cx="9407525" cy="15684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p>
            <a:pPr eaLnBrk="0" hangingPunct="0"/>
            <a:r>
              <a:rPr lang="en-US" sz="1600" dirty="0">
                <a:solidFill>
                  <a:srgbClr val="000000"/>
                </a:solidFill>
                <a:latin typeface="Arial" pitchFamily="34" charset="0"/>
                <a:ea typeface="MS PGothic" pitchFamily="34" charset="-128"/>
              </a:rPr>
              <a:t>The images on this slide show a comparison of one image from the first set of IBEX heliosphere boundary maps (left) and one image from the second set of maps (right) at the same energy level (~4.29 keV), six months apart. The large-scale IBEX Ribbon structure and the overall sky pattern of ENAs are visible in both maps, though the IBEX team noted that the ribbon feature does not look exactly the same in both maps.  This suggests that the region producing the ribbon evolved, even over this short six-month timescale. </a:t>
            </a:r>
            <a:r>
              <a:rPr lang="en-US" sz="1200" i="1" dirty="0">
                <a:solidFill>
                  <a:srgbClr val="000000"/>
                </a:solidFill>
                <a:latin typeface="Arial" pitchFamily="34" charset="0"/>
                <a:ea typeface="MS PGothic" pitchFamily="34" charset="-128"/>
              </a:rPr>
              <a:t>Image Credit:</a:t>
            </a:r>
            <a:r>
              <a:rPr lang="en-US" sz="1200" i="1" dirty="0">
                <a:latin typeface="Arial" pitchFamily="34" charset="0"/>
                <a:ea typeface="MS PGothic" pitchFamily="34" charset="-128"/>
              </a:rPr>
              <a:t> SwRI/IBEX team</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5954"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25955"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DFE4AB19-66FE-46DB-A788-60927AFEEBAD}" type="slidenum">
              <a:rPr lang="en-US" sz="800">
                <a:solidFill>
                  <a:srgbClr val="677085"/>
                </a:solidFill>
                <a:latin typeface="75 Helvetica Bold" charset="0"/>
              </a:rPr>
              <a:pPr eaLnBrk="1" hangingPunct="1"/>
              <a:t>56</a:t>
            </a:fld>
            <a:endParaRPr lang="en-US" sz="800" dirty="0">
              <a:solidFill>
                <a:srgbClr val="677085"/>
              </a:solidFill>
              <a:latin typeface="75 Helvetica Bold" charset="0"/>
            </a:endParaRPr>
          </a:p>
        </p:txBody>
      </p:sp>
      <p:sp>
        <p:nvSpPr>
          <p:cNvPr id="125956" name="Rectangle 2"/>
          <p:cNvSpPr>
            <a:spLocks noGrp="1" noChangeArrowheads="1"/>
          </p:cNvSpPr>
          <p:nvPr>
            <p:ph type="title"/>
          </p:nvPr>
        </p:nvSpPr>
        <p:spPr>
          <a:xfrm>
            <a:off x="528638" y="317500"/>
            <a:ext cx="9136062" cy="949325"/>
          </a:xfrm>
        </p:spPr>
        <p:txBody>
          <a:bodyPr/>
          <a:lstStyle/>
          <a:p>
            <a:pPr eaLnBrk="1" hangingPunct="1"/>
            <a:r>
              <a:rPr lang="en-US" dirty="0" smtClean="0"/>
              <a:t>What else have the IBEX maps shown us?</a:t>
            </a:r>
          </a:p>
        </p:txBody>
      </p:sp>
      <p:pic>
        <p:nvPicPr>
          <p:cNvPr id="125957" name="Picture 7" descr="This is a set of three boxes, one above the other, of a closeup of a portion of the heliosphere boundary images showing change over time in the amount of energetic neutral atoms detected in one part of the IBEX Ribbon.  In just six months, the “knot” region showed decreased ENA emissions and appeared to have spread out a bit.&#10;&#10;In the first set of heliosphere maps, the IBEX team saw a bright “knot” of energetic neutral atoms (ENAs) in the upper left (northern) portion of the ribbon. This map cutout at the top shows the knot region from the first set of maps, and the middle one shows the same region in the second set of maps, both at the 2.73 kilo-electron volt energy level. Red, orange, and yellow colors indicate regions emitting higher numbers of ENAs; green and blue colors indicate lower numbers of ENAs. In the middle cutout, the much smaller bulge of red and the greater use of yellows and greens in the map tells the science team that the knot area emitted fewer ENAs during the time period of the second set of maps. The knot seems to have spread out a bit, as well. The red outline has been added to highlight this area. &#10;&#10;The “difference image” in the lowest box shows the difference in emissions between the first and second maps above.  The lighter blue region in this difference image tells the scientists that this region has emitted fewer ENAs in the second six months of data collection.&#10;"/>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463675" y="1384300"/>
            <a:ext cx="2849563" cy="48006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25958" name="TextBox 6"/>
          <p:cNvSpPr txBox="1">
            <a:spLocks noChangeArrowheads="1"/>
          </p:cNvSpPr>
          <p:nvPr/>
        </p:nvSpPr>
        <p:spPr bwMode="auto">
          <a:xfrm>
            <a:off x="4902200" y="1193800"/>
            <a:ext cx="4318000" cy="42011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pPr>
            <a:r>
              <a:rPr lang="en-US" sz="1600" dirty="0">
                <a:solidFill>
                  <a:srgbClr val="000000"/>
                </a:solidFill>
                <a:latin typeface="Arial" pitchFamily="34" charset="0"/>
                <a:ea typeface="MS PGothic" pitchFamily="34" charset="-128"/>
              </a:rPr>
              <a:t>This is a</a:t>
            </a:r>
            <a:r>
              <a:rPr lang="en-US" sz="1600" dirty="0" smtClean="0">
                <a:solidFill>
                  <a:srgbClr val="000000"/>
                </a:solidFill>
                <a:latin typeface="Arial" pitchFamily="34" charset="0"/>
                <a:ea typeface="MS PGothic" pitchFamily="34" charset="-128"/>
              </a:rPr>
              <a:t> close-up </a:t>
            </a:r>
            <a:r>
              <a:rPr lang="en-US" sz="1600" dirty="0">
                <a:solidFill>
                  <a:srgbClr val="000000"/>
                </a:solidFill>
                <a:latin typeface="Arial" pitchFamily="34" charset="0"/>
                <a:ea typeface="MS PGothic" pitchFamily="34" charset="-128"/>
              </a:rPr>
              <a:t>of a portion of the heliosphere boundary images showing change over time in the amount of energetic neutral atoms detected in one part of the IBEX Ribbon.  In just six months, the “knot” </a:t>
            </a:r>
            <a:r>
              <a:rPr lang="en-US" sz="1600" dirty="0" smtClean="0">
                <a:solidFill>
                  <a:srgbClr val="000000"/>
                </a:solidFill>
                <a:latin typeface="Arial" pitchFamily="34" charset="0"/>
                <a:ea typeface="MS PGothic" pitchFamily="34" charset="-128"/>
              </a:rPr>
              <a:t>region (here, outlined in red) </a:t>
            </a:r>
            <a:r>
              <a:rPr lang="en-US" sz="1600" dirty="0">
                <a:solidFill>
                  <a:srgbClr val="000000"/>
                </a:solidFill>
                <a:latin typeface="Arial" pitchFamily="34" charset="0"/>
                <a:ea typeface="MS PGothic" pitchFamily="34" charset="-128"/>
              </a:rPr>
              <a:t>showed decreased ENA emissions and appeared to have spread out a bit.</a:t>
            </a:r>
            <a:endParaRPr lang="en-US" sz="1200" dirty="0">
              <a:solidFill>
                <a:srgbClr val="000000"/>
              </a:solidFill>
              <a:latin typeface="Arial" pitchFamily="34" charset="0"/>
              <a:ea typeface="MS PGothic" pitchFamily="34" charset="-128"/>
            </a:endParaRPr>
          </a:p>
          <a:p>
            <a:endParaRPr lang="en-US" sz="1200" dirty="0">
              <a:latin typeface="Arial" pitchFamily="34" charset="0"/>
              <a:ea typeface="MS PGothic" pitchFamily="34" charset="-128"/>
            </a:endParaRPr>
          </a:p>
          <a:p>
            <a:endParaRPr lang="en-US" sz="1200" dirty="0">
              <a:latin typeface="Arial" pitchFamily="34" charset="0"/>
              <a:ea typeface="MS PGothic" pitchFamily="34" charset="-128"/>
            </a:endParaRPr>
          </a:p>
          <a:p>
            <a:r>
              <a:rPr lang="en-US" sz="1200" i="1" dirty="0">
                <a:solidFill>
                  <a:srgbClr val="000000"/>
                </a:solidFill>
                <a:latin typeface="Arial" pitchFamily="34" charset="0"/>
                <a:ea typeface="MS PGothic" pitchFamily="34" charset="-128"/>
              </a:rPr>
              <a:t>Image Credit:</a:t>
            </a:r>
            <a:r>
              <a:rPr lang="en-US" sz="1200" i="1" dirty="0">
                <a:latin typeface="Arial" pitchFamily="34" charset="0"/>
                <a:ea typeface="MS PGothic" pitchFamily="34" charset="-128"/>
              </a:rPr>
              <a:t> McComas, et al. (2010), Journal of Geophysical Research</a:t>
            </a:r>
          </a:p>
          <a:p>
            <a:endParaRPr lang="en-US" dirty="0">
              <a:ea typeface="MS PGothic" pitchFamily="34" charset="-128"/>
            </a:endParaRPr>
          </a:p>
          <a:p>
            <a:endParaRPr lang="en-US" dirty="0">
              <a:ea typeface="MS PGothic" pitchFamily="34" charset="-128"/>
            </a:endParaRPr>
          </a:p>
          <a:p>
            <a:endParaRPr lang="en-US" dirty="0">
              <a:ea typeface="MS PGothic" pitchFamily="34" charset="-128"/>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8002"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28003"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9BD44AA4-58F4-492E-A378-4B81BB2FC3AE}" type="slidenum">
              <a:rPr lang="en-US" sz="800">
                <a:solidFill>
                  <a:srgbClr val="677085"/>
                </a:solidFill>
                <a:latin typeface="75 Helvetica Bold" charset="0"/>
              </a:rPr>
              <a:pPr eaLnBrk="1" hangingPunct="1"/>
              <a:t>57</a:t>
            </a:fld>
            <a:endParaRPr lang="en-US" sz="800" dirty="0">
              <a:solidFill>
                <a:srgbClr val="677085"/>
              </a:solidFill>
              <a:latin typeface="75 Helvetica Bold" charset="0"/>
            </a:endParaRPr>
          </a:p>
        </p:txBody>
      </p:sp>
      <p:sp>
        <p:nvSpPr>
          <p:cNvPr id="128004" name="Rectangle 2"/>
          <p:cNvSpPr>
            <a:spLocks noGrp="1" noChangeArrowheads="1"/>
          </p:cNvSpPr>
          <p:nvPr>
            <p:ph type="title"/>
          </p:nvPr>
        </p:nvSpPr>
        <p:spPr>
          <a:xfrm>
            <a:off x="528638" y="317500"/>
            <a:ext cx="9136062" cy="949325"/>
          </a:xfrm>
        </p:spPr>
        <p:txBody>
          <a:bodyPr/>
          <a:lstStyle/>
          <a:p>
            <a:pPr eaLnBrk="1" hangingPunct="1"/>
            <a:r>
              <a:rPr lang="en-US" dirty="0" smtClean="0"/>
              <a:t>What else have the IBEX maps shown us?</a:t>
            </a:r>
          </a:p>
        </p:txBody>
      </p:sp>
      <p:pic>
        <p:nvPicPr>
          <p:cNvPr id="128005" name="Picture 7" descr="This image shows the first direct observations of interstellar neutral atoms—hydrogen and oxygen atoms drifting in from the interstellar medium outside of our heliosphere. In each map created from data from IBEX, red indicates the highest number of energetic neutral atoms (ENAs) measured by the spacecraft. Yellow and green indicate lower numbers of ENAs, and blue and purple show the lowest number of ENAs detected by IBEX. The localization of red and yellow in this image shows the hydrogen (top image) and oxygen (bottom image) detected by IBEX. This image was released in October 2009.&#10;"/>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251075" y="1644650"/>
            <a:ext cx="5572125" cy="43259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28006" name="Rectangle 7"/>
          <p:cNvSpPr>
            <a:spLocks noChangeArrowheads="1"/>
          </p:cNvSpPr>
          <p:nvPr/>
        </p:nvSpPr>
        <p:spPr bwMode="auto">
          <a:xfrm>
            <a:off x="630238" y="6210300"/>
            <a:ext cx="8564562" cy="1016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p>
            <a:pPr eaLnBrk="0" hangingPunct="0"/>
            <a:r>
              <a:rPr lang="en-US" sz="1600" dirty="0">
                <a:solidFill>
                  <a:srgbClr val="000000"/>
                </a:solidFill>
                <a:latin typeface="Arial" pitchFamily="34" charset="0"/>
                <a:ea typeface="MS PGothic" pitchFamily="34" charset="-128"/>
              </a:rPr>
              <a:t>This image shows the first detections of interstellar hydrogen and oxygen drifting in from the interstellar medium. </a:t>
            </a:r>
            <a:r>
              <a:rPr lang="en-US" sz="1600">
                <a:solidFill>
                  <a:srgbClr val="000000"/>
                </a:solidFill>
                <a:ea typeface="MS PGothic" pitchFamily="34" charset="-128"/>
              </a:rPr>
              <a:t>The</a:t>
            </a:r>
            <a:r>
              <a:rPr lang="en-US" sz="1600" smtClean="0">
                <a:solidFill>
                  <a:srgbClr val="000000"/>
                </a:solidFill>
                <a:ea typeface="MS PGothic" pitchFamily="34" charset="-128"/>
              </a:rPr>
              <a:t> concentration </a:t>
            </a:r>
            <a:r>
              <a:rPr lang="en-US" sz="1600" dirty="0">
                <a:solidFill>
                  <a:srgbClr val="000000"/>
                </a:solidFill>
                <a:ea typeface="MS PGothic" pitchFamily="34" charset="-128"/>
              </a:rPr>
              <a:t>of red and yellow in this image shows the hydrogen (top image) and oxygen (bottom image) detected by IBEX. </a:t>
            </a:r>
            <a:endParaRPr lang="en-US" sz="1600" dirty="0">
              <a:solidFill>
                <a:srgbClr val="000000"/>
              </a:solidFill>
              <a:latin typeface="Arial" pitchFamily="34" charset="0"/>
              <a:ea typeface="MS PGothic" pitchFamily="34" charset="-128"/>
            </a:endParaRPr>
          </a:p>
          <a:p>
            <a:pPr eaLnBrk="0" hangingPunct="0"/>
            <a:r>
              <a:rPr lang="en-US" sz="1200" i="1" dirty="0">
                <a:solidFill>
                  <a:srgbClr val="000000"/>
                </a:solidFill>
                <a:latin typeface="Arial" pitchFamily="34" charset="0"/>
                <a:ea typeface="MS PGothic" pitchFamily="34" charset="-128"/>
              </a:rPr>
              <a:t>Image Credit:</a:t>
            </a:r>
            <a:r>
              <a:rPr lang="en-US" sz="1200" i="1" dirty="0">
                <a:latin typeface="Arial" pitchFamily="34" charset="0"/>
                <a:ea typeface="MS PGothic" pitchFamily="34" charset="-128"/>
              </a:rPr>
              <a:t> McComas, et al. (2009) and Science</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0050"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30051"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96EC0911-B026-42A6-A36A-FC30C261B4B5}" type="slidenum">
              <a:rPr lang="en-US" sz="800">
                <a:solidFill>
                  <a:srgbClr val="677085"/>
                </a:solidFill>
                <a:latin typeface="75 Helvetica Bold" charset="0"/>
              </a:rPr>
              <a:pPr eaLnBrk="1" hangingPunct="1"/>
              <a:t>58</a:t>
            </a:fld>
            <a:endParaRPr lang="en-US" sz="800" dirty="0">
              <a:solidFill>
                <a:srgbClr val="677085"/>
              </a:solidFill>
              <a:latin typeface="75 Helvetica Bold" charset="0"/>
            </a:endParaRPr>
          </a:p>
        </p:txBody>
      </p:sp>
      <p:sp>
        <p:nvSpPr>
          <p:cNvPr id="130052" name="Rectangle 2"/>
          <p:cNvSpPr>
            <a:spLocks noGrp="1" noChangeArrowheads="1"/>
          </p:cNvSpPr>
          <p:nvPr>
            <p:ph type="title"/>
          </p:nvPr>
        </p:nvSpPr>
        <p:spPr/>
        <p:txBody>
          <a:bodyPr/>
          <a:lstStyle/>
          <a:p>
            <a:pPr eaLnBrk="1" hangingPunct="1"/>
            <a:r>
              <a:rPr lang="en-US" dirty="0" smtClean="0"/>
              <a:t>What is causing the “IBEX Ribbon”?</a:t>
            </a:r>
          </a:p>
        </p:txBody>
      </p:sp>
      <p:sp>
        <p:nvSpPr>
          <p:cNvPr id="130053" name="TextBox 6"/>
          <p:cNvSpPr txBox="1">
            <a:spLocks noChangeArrowheads="1"/>
          </p:cNvSpPr>
          <p:nvPr/>
        </p:nvSpPr>
        <p:spPr bwMode="auto">
          <a:xfrm>
            <a:off x="346075" y="2154238"/>
            <a:ext cx="4632325" cy="48736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lnSpc>
                <a:spcPct val="150000"/>
              </a:lnSpc>
              <a:buFont typeface="AGaramond RegularSC" charset="0"/>
              <a:buNone/>
            </a:pPr>
            <a:r>
              <a:rPr lang="en-US" sz="1600" dirty="0">
                <a:solidFill>
                  <a:srgbClr val="000000"/>
                </a:solidFill>
                <a:latin typeface="Arial" pitchFamily="34" charset="0"/>
              </a:rPr>
              <a:t>We do not yet know.  The IBEX science team is considering several different explanations for the IBEX ribbon based on the data gathered to date.  One of them is that the magnetic field in our area of the Milky Way Galaxy (represented by the black lines in the image) is pushing the hardest on the portion of the heliosphere boundary where the ribbon has been detected, producing more energetic neutral atoms in that region.  More data is needed from IBEX, however, to determine whether this theory, or one of the others, fits the observed data best.</a:t>
            </a:r>
          </a:p>
          <a:p>
            <a:pPr eaLnBrk="1" hangingPunct="1">
              <a:lnSpc>
                <a:spcPct val="150000"/>
              </a:lnSpc>
            </a:pPr>
            <a:r>
              <a:rPr lang="en-US" sz="1200" i="1" dirty="0">
                <a:solidFill>
                  <a:srgbClr val="000000"/>
                </a:solidFill>
                <a:latin typeface="Arial" pitchFamily="34" charset="0"/>
              </a:rPr>
              <a:t>Image Credit:</a:t>
            </a:r>
            <a:r>
              <a:rPr lang="en-US" sz="1200" i="1" dirty="0">
                <a:latin typeface="Arial" pitchFamily="34" charset="0"/>
              </a:rPr>
              <a:t> IBEX Team and Adler Planetarium</a:t>
            </a:r>
          </a:p>
        </p:txBody>
      </p:sp>
      <p:pic>
        <p:nvPicPr>
          <p:cNvPr id="130054" name="Picture 5" descr="This is a digital rendering of a combination of various pieces of information.  First, our heliosphere is depicted by an egg-shaped region over which has been laid one of IBEX's first heliosphere boundary images.  The egg-shaped region is on the middle-right side of the image.  The magnetic field in our area of the Milky Way galaxy is represented by gray lines stretching diagonally from the upper left of the image to lower right.  The gray lines are at right angles to the IBEX Ribbon.  Another arrow pointing to the left almost horizontally represents the direction of travel of our Solar System through the Milky Way Galaxy.&#10;&#10;One of the possible explanations for the Ribbon is that the magnetic field is pushing the hardest on the portion of the heliosphere boundary where the Ribbon has been detected, producing more energetic neutral atoms in that region.  We do not yet know, though, if this explanation is correct.  More data from IBEX is needed."/>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119688" y="2332038"/>
            <a:ext cx="4716462" cy="365283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2098"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32099"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70D589C0-E231-4D56-9F0A-606DB7A47EFD}" type="slidenum">
              <a:rPr lang="en-US" sz="800">
                <a:solidFill>
                  <a:srgbClr val="677085"/>
                </a:solidFill>
                <a:latin typeface="75 Helvetica Bold" charset="0"/>
              </a:rPr>
              <a:pPr eaLnBrk="1" hangingPunct="1"/>
              <a:t>59</a:t>
            </a:fld>
            <a:endParaRPr lang="en-US" sz="800" dirty="0">
              <a:solidFill>
                <a:srgbClr val="677085"/>
              </a:solidFill>
              <a:latin typeface="75 Helvetica Bold" charset="0"/>
            </a:endParaRPr>
          </a:p>
        </p:txBody>
      </p:sp>
      <p:sp>
        <p:nvSpPr>
          <p:cNvPr id="132100" name="Rectangle 2"/>
          <p:cNvSpPr>
            <a:spLocks noGrp="1" noChangeArrowheads="1"/>
          </p:cNvSpPr>
          <p:nvPr>
            <p:ph type="title"/>
          </p:nvPr>
        </p:nvSpPr>
        <p:spPr>
          <a:xfrm>
            <a:off x="528638" y="317500"/>
            <a:ext cx="9237662" cy="949325"/>
          </a:xfrm>
        </p:spPr>
        <p:txBody>
          <a:bodyPr/>
          <a:lstStyle/>
          <a:p>
            <a:pPr eaLnBrk="1" hangingPunct="1"/>
            <a:r>
              <a:rPr lang="en-US" dirty="0" smtClean="0"/>
              <a:t>Where else can IBEX observe ENAs?</a:t>
            </a:r>
          </a:p>
        </p:txBody>
      </p:sp>
      <p:pic>
        <p:nvPicPr>
          <p:cNvPr id="132101" name="Picture 7" descr="This is an artist’s representation of Earth’s magnetosphere. Earth is represented near the middle by a tiny circle. The curved lines around the Earth are model magnetic field lines in Earth’s magnetosphere.  The magnetic field lines curve away from Earth's poles and stretch farther away from Earth in the direction away from the Sun. The blue fuzzy area around the Earth represents Earth’s exosphere. Our Sun is well off of the edge of the drawing to the left.  As the solar wind streams outward from the Sun at a million miles per hour (1.6 million kilometers per hour), the solar wind protons and electrons pile up along the outer boundary of Earth’s magnetosphere, called the “magnetopause”. These charged particles are shocked, heated, and slowed almost to a stop before getting diverted sideways. This region in the direction of the Sun is represented in this drawying by a pink area in front of Earth’s magnetopause.  This  is the region where IBEX has detected energetic neutral atoms."/>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535113" y="1296988"/>
            <a:ext cx="6313487" cy="47434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32102" name="TextBox 6"/>
          <p:cNvSpPr txBox="1">
            <a:spLocks noChangeArrowheads="1"/>
          </p:cNvSpPr>
          <p:nvPr/>
        </p:nvSpPr>
        <p:spPr bwMode="auto">
          <a:xfrm>
            <a:off x="1079500" y="6218238"/>
            <a:ext cx="8128000" cy="1077912"/>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r>
              <a:rPr lang="en-US" sz="1600" dirty="0">
                <a:solidFill>
                  <a:srgbClr val="000000"/>
                </a:solidFill>
                <a:latin typeface="Arial" pitchFamily="34" charset="0"/>
                <a:ea typeface="MS PGothic" pitchFamily="34" charset="-128"/>
              </a:rPr>
              <a:t>Energetic neutral atoms are produced as a result of interactions between the solar wind and the Earth’s magnetosphere.  IBEX can help us learn more about this region, as well.  This is an artist’s illustration of the Earth’s magnetosphere as seen from the side; the ENA-producing region is shown in pink.  </a:t>
            </a:r>
            <a:r>
              <a:rPr lang="en-US" sz="1200" i="1" dirty="0">
                <a:solidFill>
                  <a:srgbClr val="000000"/>
                </a:solidFill>
                <a:latin typeface="Arial" pitchFamily="34" charset="0"/>
                <a:ea typeface="MS PGothic" pitchFamily="34" charset="-128"/>
              </a:rPr>
              <a:t>Image Credit: </a:t>
            </a:r>
            <a:r>
              <a:rPr lang="en-US" sz="1200" i="1" dirty="0">
                <a:latin typeface="Arial" pitchFamily="34" charset="0"/>
                <a:ea typeface="MS PGothic" pitchFamily="34" charset="-128"/>
              </a:rPr>
              <a:t>NASA/Goddard Space Flight Center</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23555"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589F38F5-B92B-4B87-A369-9243F1117EE9}" type="slidenum">
              <a:rPr lang="en-US" sz="800">
                <a:solidFill>
                  <a:srgbClr val="677085"/>
                </a:solidFill>
                <a:latin typeface="75 Helvetica Bold" charset="0"/>
              </a:rPr>
              <a:pPr eaLnBrk="1" hangingPunct="1"/>
              <a:t>6</a:t>
            </a:fld>
            <a:endParaRPr lang="en-US" sz="800" dirty="0">
              <a:solidFill>
                <a:srgbClr val="677085"/>
              </a:solidFill>
              <a:latin typeface="75 Helvetica Bold" charset="0"/>
            </a:endParaRPr>
          </a:p>
        </p:txBody>
      </p:sp>
      <p:sp>
        <p:nvSpPr>
          <p:cNvPr id="23556" name="Rectangle 2"/>
          <p:cNvSpPr>
            <a:spLocks noGrp="1" noChangeArrowheads="1"/>
          </p:cNvSpPr>
          <p:nvPr>
            <p:ph type="title"/>
          </p:nvPr>
        </p:nvSpPr>
        <p:spPr/>
        <p:txBody>
          <a:bodyPr/>
          <a:lstStyle/>
          <a:p>
            <a:pPr eaLnBrk="1" hangingPunct="1"/>
            <a:r>
              <a:rPr lang="en-US" dirty="0" smtClean="0"/>
              <a:t>What tool can we use to study the boundary of our Solar System? </a:t>
            </a:r>
          </a:p>
        </p:txBody>
      </p:sp>
      <p:pic>
        <p:nvPicPr>
          <p:cNvPr id="23557" name="IBEX_BP2_small.mov" descr="This video clip shows an artist's conception of the IBEX spacecraft as it spins and orbits Earth.">
            <a:hlinkClick r:id="" action="ppaction://media"/>
          </p:cNvPr>
          <p:cNvPicPr/>
          <p:nvPr>
            <a:videoFile r:link="rId1"/>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841500" y="2432050"/>
            <a:ext cx="6388100" cy="35925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23558" name="TextBox 8"/>
          <p:cNvSpPr txBox="1">
            <a:spLocks noChangeArrowheads="1"/>
          </p:cNvSpPr>
          <p:nvPr/>
        </p:nvSpPr>
        <p:spPr bwMode="auto">
          <a:xfrm>
            <a:off x="381000" y="6002685"/>
            <a:ext cx="9634538" cy="176971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pPr>
            <a:r>
              <a:rPr lang="en-US" sz="1600" dirty="0">
                <a:solidFill>
                  <a:srgbClr val="000000"/>
                </a:solidFill>
                <a:latin typeface="Arial" pitchFamily="34" charset="0"/>
              </a:rPr>
              <a:t>IBEX was the first spacecraft designed to collect data across the entire sky about the heliosphere and its boundary.  Scientists have used this data to make the first maps of our heliosphere boundary</a:t>
            </a:r>
            <a:r>
              <a:rPr lang="en-US" sz="1600" dirty="0" smtClean="0">
                <a:solidFill>
                  <a:srgbClr val="000000"/>
                </a:solidFill>
                <a:latin typeface="Arial" pitchFamily="34" charset="0"/>
              </a:rPr>
              <a:t>.  This movie clip shows an artist’s rendition of the IBEX spacecraft in orbit around Earth.  </a:t>
            </a:r>
            <a:r>
              <a:rPr lang="en-US" sz="1200" i="1" dirty="0" smtClean="0">
                <a:solidFill>
                  <a:srgbClr val="000000"/>
                </a:solidFill>
                <a:latin typeface="Arial" pitchFamily="34" charset="0"/>
              </a:rPr>
              <a:t>Movie </a:t>
            </a:r>
            <a:r>
              <a:rPr lang="en-US" sz="1200" i="1" dirty="0">
                <a:solidFill>
                  <a:srgbClr val="000000"/>
                </a:solidFill>
                <a:latin typeface="Arial" pitchFamily="34" charset="0"/>
              </a:rPr>
              <a:t>Credit:</a:t>
            </a:r>
            <a:r>
              <a:rPr lang="en-US" sz="1200" i="1" dirty="0">
                <a:solidFill>
                  <a:schemeClr val="tx1"/>
                </a:solidFill>
                <a:latin typeface="Arial" pitchFamily="34" charset="0"/>
              </a:rPr>
              <a:t> Walt Feimer, NASA GSFC</a:t>
            </a:r>
          </a:p>
          <a:p>
            <a:endParaRPr lang="en-US" sz="1000" dirty="0">
              <a:solidFill>
                <a:srgbClr val="000000"/>
              </a:solidFill>
            </a:endParaRPr>
          </a:p>
          <a:p>
            <a:endParaRPr lang="en-U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3557"/>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3557"/>
                                        </p:tgtEl>
                                      </p:cBhvr>
                                    </p:cmd>
                                  </p:childTnLst>
                                </p:cTn>
                              </p:par>
                            </p:childTnLst>
                          </p:cTn>
                        </p:par>
                      </p:childTnLst>
                    </p:cTn>
                  </p:par>
                </p:childTnLst>
              </p:cTn>
              <p:nextCondLst>
                <p:cond evt="onClick" delay="0">
                  <p:tgtEl>
                    <p:spTgt spid="23557"/>
                  </p:tgtEl>
                </p:cond>
              </p:nextCondLst>
            </p:seq>
            <p:video>
              <p:cMediaNode>
                <p:cTn id="7" fill="hold" display="0">
                  <p:stCondLst>
                    <p:cond delay="indefinite"/>
                  </p:stCondLst>
                  <p:endCondLst>
                    <p:cond evt="onNext" delay="0">
                      <p:tgtEl>
                        <p:sldTgt/>
                      </p:tgtEl>
                    </p:cond>
                    <p:cond evt="onPrev" delay="0">
                      <p:tgtEl>
                        <p:sldTgt/>
                      </p:tgtEl>
                    </p:cond>
                  </p:endCondLst>
                </p:cTn>
                <p:tgtEl>
                  <p:spTgt spid="23557"/>
                </p:tgtEl>
              </p:cMediaNode>
            </p:video>
          </p:childTnLst>
        </p:cTn>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4146"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34147"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22515C03-5570-4486-9CD9-F0A0EC57FD43}" type="slidenum">
              <a:rPr lang="en-US" sz="800">
                <a:solidFill>
                  <a:srgbClr val="677085"/>
                </a:solidFill>
                <a:latin typeface="75 Helvetica Bold" charset="0"/>
              </a:rPr>
              <a:pPr eaLnBrk="1" hangingPunct="1"/>
              <a:t>60</a:t>
            </a:fld>
            <a:endParaRPr lang="en-US" sz="800" dirty="0">
              <a:solidFill>
                <a:srgbClr val="677085"/>
              </a:solidFill>
              <a:latin typeface="75 Helvetica Bold" charset="0"/>
            </a:endParaRPr>
          </a:p>
        </p:txBody>
      </p:sp>
      <p:sp>
        <p:nvSpPr>
          <p:cNvPr id="134148" name="Rectangle 2"/>
          <p:cNvSpPr>
            <a:spLocks noGrp="1" noChangeArrowheads="1"/>
          </p:cNvSpPr>
          <p:nvPr>
            <p:ph type="title"/>
          </p:nvPr>
        </p:nvSpPr>
        <p:spPr>
          <a:xfrm>
            <a:off x="528638" y="317500"/>
            <a:ext cx="9136062" cy="949325"/>
          </a:xfrm>
        </p:spPr>
        <p:txBody>
          <a:bodyPr/>
          <a:lstStyle/>
          <a:p>
            <a:pPr eaLnBrk="1" hangingPunct="1"/>
            <a:r>
              <a:rPr lang="en-US" dirty="0" smtClean="0"/>
              <a:t>Where else can IBEX observe ENAs?</a:t>
            </a:r>
          </a:p>
        </p:txBody>
      </p:sp>
      <p:pic>
        <p:nvPicPr>
          <p:cNvPr id="134149" name="Picture 6" descr="In this IBEX map, different colors depict the energetic neutral atoms that are created due to interaction between the solar wind and Earth’s magnetosphere. The ENAs are created in greater numbers at the magnetosphere boundary in the direction pointing toward the Sun (to the right, well off the edge of this map) and thin out at locations away from this point. Earth is shown by the black/white circle to the left. The lines that curve around the Earth represent model magnetic field lines in the Earth's magnetosphere. Red and yellow colors in the map above show areas with the most ENAs; green and blue colors show areas with the least ENAs. The most neutral atoms are created in the sunward direction at our magnetosphere boundary, shown by a small bright red area on the map.&#10;&#10;These key observations were made in March and April 2009 when IBEX’s detectors could scan the region directly in front of the magnetopause.&#10;"/>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693863" y="1403350"/>
            <a:ext cx="3233737" cy="49339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34150" name="TextBox 6"/>
          <p:cNvSpPr txBox="1">
            <a:spLocks noChangeArrowheads="1"/>
          </p:cNvSpPr>
          <p:nvPr/>
        </p:nvSpPr>
        <p:spPr bwMode="auto">
          <a:xfrm>
            <a:off x="5308600" y="1739900"/>
            <a:ext cx="4178300" cy="20002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pPr>
            <a:r>
              <a:rPr lang="en-US" sz="1600" dirty="0">
                <a:solidFill>
                  <a:srgbClr val="000000"/>
                </a:solidFill>
                <a:latin typeface="Arial" pitchFamily="34" charset="0"/>
                <a:ea typeface="MS PGothic" pitchFamily="34" charset="-128"/>
              </a:rPr>
              <a:t>This is IBEX’s image of Energetic Neutral Atoms produced as the solar wind interacts with Earth’s magnetosphere.</a:t>
            </a:r>
          </a:p>
          <a:p>
            <a:endParaRPr lang="en-US" sz="1600" i="1" dirty="0">
              <a:solidFill>
                <a:srgbClr val="000000"/>
              </a:solidFill>
              <a:latin typeface="Arial" pitchFamily="34" charset="0"/>
              <a:ea typeface="MS PGothic" pitchFamily="34" charset="-128"/>
            </a:endParaRPr>
          </a:p>
          <a:p>
            <a:r>
              <a:rPr lang="en-US" sz="1200" i="1" dirty="0">
                <a:solidFill>
                  <a:srgbClr val="000000"/>
                </a:solidFill>
                <a:latin typeface="Arial" pitchFamily="34" charset="0"/>
                <a:ea typeface="MS PGothic" pitchFamily="34" charset="-128"/>
              </a:rPr>
              <a:t>Image Copyright: </a:t>
            </a:r>
            <a:r>
              <a:rPr lang="en-US" sz="1200" i="1" dirty="0">
                <a:latin typeface="Arial" pitchFamily="34" charset="0"/>
                <a:ea typeface="MS PGothic" pitchFamily="34" charset="-128"/>
              </a:rPr>
              <a:t>American Geophysical Union</a:t>
            </a:r>
          </a:p>
          <a:p>
            <a:r>
              <a:rPr lang="en-US" sz="1200" i="1" dirty="0">
                <a:solidFill>
                  <a:srgbClr val="000000"/>
                </a:solidFill>
                <a:latin typeface="Arial" pitchFamily="34" charset="0"/>
                <a:ea typeface="MS PGothic" pitchFamily="34" charset="-128"/>
              </a:rPr>
              <a:t>Image Credit: </a:t>
            </a:r>
            <a:r>
              <a:rPr lang="en-US" sz="1200" i="1" dirty="0">
                <a:latin typeface="Arial" pitchFamily="34" charset="0"/>
                <a:ea typeface="MS PGothic" pitchFamily="34" charset="-128"/>
              </a:rPr>
              <a:t>IBEX Team </a:t>
            </a:r>
          </a:p>
          <a:p>
            <a:endParaRPr lang="en-US" sz="1200" i="1" dirty="0">
              <a:latin typeface="Arial" pitchFamily="34" charset="0"/>
              <a:ea typeface="MS PGothic" pitchFamily="34" charset="-128"/>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6194"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36195"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D46F838A-D0FF-44FD-B30C-B0F7A92BB6D4}" type="slidenum">
              <a:rPr lang="en-US" sz="800">
                <a:solidFill>
                  <a:srgbClr val="677085"/>
                </a:solidFill>
                <a:latin typeface="75 Helvetica Bold" charset="0"/>
              </a:rPr>
              <a:pPr eaLnBrk="1" hangingPunct="1"/>
              <a:t>61</a:t>
            </a:fld>
            <a:endParaRPr lang="en-US" sz="800" dirty="0">
              <a:solidFill>
                <a:srgbClr val="677085"/>
              </a:solidFill>
              <a:latin typeface="75 Helvetica Bold" charset="0"/>
            </a:endParaRPr>
          </a:p>
        </p:txBody>
      </p:sp>
      <p:sp>
        <p:nvSpPr>
          <p:cNvPr id="136196" name="Rectangle 2"/>
          <p:cNvSpPr>
            <a:spLocks noGrp="1" noChangeArrowheads="1"/>
          </p:cNvSpPr>
          <p:nvPr>
            <p:ph type="title"/>
          </p:nvPr>
        </p:nvSpPr>
        <p:spPr>
          <a:xfrm>
            <a:off x="528638" y="317500"/>
            <a:ext cx="9136062" cy="949325"/>
          </a:xfrm>
        </p:spPr>
        <p:txBody>
          <a:bodyPr/>
          <a:lstStyle/>
          <a:p>
            <a:pPr eaLnBrk="1" hangingPunct="1"/>
            <a:r>
              <a:rPr lang="en-US" dirty="0" smtClean="0"/>
              <a:t>Where else can IBEX observe ENAs?</a:t>
            </a:r>
          </a:p>
        </p:txBody>
      </p:sp>
      <p:pic>
        <p:nvPicPr>
          <p:cNvPr id="136197" name="Picture 7" descr="This image is a composite image of the plasma sheet in the Earth's magnetotail. Earth is shown by the black/white circle in the middle. The curved lines represent model magnetic field lines in the Earth's magnetosphere. The Sun is toward the left, well off the edge of the image. The red and yellow colors show the regions of the magnetosphere emitting the most energetic neutral atoms (ENAs), and the green, blue, and purple colors show the regions emitting fewer ENAs.  The most energetic neutral atoms were detected in the the magnetotail near Earth and stretching to the right in this map."/>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993900" y="1085850"/>
            <a:ext cx="6200775" cy="51371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36198" name="TextBox 7"/>
          <p:cNvSpPr txBox="1">
            <a:spLocks noChangeArrowheads="1"/>
          </p:cNvSpPr>
          <p:nvPr/>
        </p:nvSpPr>
        <p:spPr bwMode="auto">
          <a:xfrm>
            <a:off x="923925" y="6197600"/>
            <a:ext cx="8007350" cy="1016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r>
              <a:rPr lang="en-US" sz="1600" dirty="0">
                <a:solidFill>
                  <a:srgbClr val="000000"/>
                </a:solidFill>
                <a:latin typeface="Arial" pitchFamily="34" charset="0"/>
                <a:ea typeface="MS PGothic" pitchFamily="34" charset="-128"/>
              </a:rPr>
              <a:t>This image is the first-ever composite image of the plasma sheet in the Earth's magnetotail. It is important to note that this ENA image is an average of the ENAs detected over the course of about two days.</a:t>
            </a:r>
            <a:endParaRPr lang="en-US" sz="1200" dirty="0">
              <a:solidFill>
                <a:srgbClr val="000000"/>
              </a:solidFill>
              <a:latin typeface="Arial" pitchFamily="34" charset="0"/>
              <a:ea typeface="MS PGothic" pitchFamily="34" charset="-128"/>
            </a:endParaRPr>
          </a:p>
          <a:p>
            <a:r>
              <a:rPr lang="en-US" sz="1200" dirty="0">
                <a:solidFill>
                  <a:srgbClr val="000000"/>
                </a:solidFill>
                <a:latin typeface="Arial" pitchFamily="34" charset="0"/>
                <a:ea typeface="MS PGothic" pitchFamily="34" charset="-128"/>
              </a:rPr>
              <a:t>Image Credit: </a:t>
            </a:r>
            <a:r>
              <a:rPr lang="en-US" sz="1200" dirty="0">
                <a:latin typeface="Arial" pitchFamily="34" charset="0"/>
                <a:ea typeface="MS PGothic" pitchFamily="34" charset="-128"/>
              </a:rPr>
              <a:t>NASA/IBEX Science Team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8242"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38243"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00B85F14-72B8-4BC5-B4EF-FB84BB208A89}" type="slidenum">
              <a:rPr lang="en-US" sz="800">
                <a:solidFill>
                  <a:srgbClr val="677085"/>
                </a:solidFill>
                <a:latin typeface="75 Helvetica Bold" charset="0"/>
              </a:rPr>
              <a:pPr eaLnBrk="1" hangingPunct="1"/>
              <a:t>62</a:t>
            </a:fld>
            <a:endParaRPr lang="en-US" sz="800" dirty="0">
              <a:solidFill>
                <a:srgbClr val="677085"/>
              </a:solidFill>
              <a:latin typeface="75 Helvetica Bold" charset="0"/>
            </a:endParaRPr>
          </a:p>
        </p:txBody>
      </p:sp>
      <p:sp>
        <p:nvSpPr>
          <p:cNvPr id="138244" name="Rectangle 2"/>
          <p:cNvSpPr>
            <a:spLocks noGrp="1" noChangeArrowheads="1"/>
          </p:cNvSpPr>
          <p:nvPr>
            <p:ph type="title"/>
          </p:nvPr>
        </p:nvSpPr>
        <p:spPr>
          <a:xfrm>
            <a:off x="528638" y="317500"/>
            <a:ext cx="9136062" cy="949325"/>
          </a:xfrm>
        </p:spPr>
        <p:txBody>
          <a:bodyPr/>
          <a:lstStyle/>
          <a:p>
            <a:pPr eaLnBrk="1" hangingPunct="1"/>
            <a:r>
              <a:rPr lang="en-US" dirty="0" smtClean="0"/>
              <a:t>Where else can IBEX observe ENAs?</a:t>
            </a:r>
          </a:p>
        </p:txBody>
      </p:sp>
      <p:pic>
        <p:nvPicPr>
          <p:cNvPr id="138245" name="Picture 8" descr="This image is a composite image of the plasma sheet in the Earth's magnetotail. Earth is shown by the black/white circle in the middle. The curved lines represent model magnetic field lines in the Earth's magnetosphere. The Sun is toward the left, well off the edge of the image. The red and yellow colors show the regions of the magnetosphere emitting the most energetic neutral atoms (ENAs), and the green, blue, and purple colors show the regions emitting fewer ENAs.  The most energetic neutral atoms were detected in the the magnetotail near Earth  but also in a somewhat disconnected  region away from Earth to the right that did not exist in the image in the prior slide.  The scientists have several explanations for this occurrence. "/>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019300" y="1092200"/>
            <a:ext cx="6184900" cy="51689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38246" name="TextBox 6"/>
          <p:cNvSpPr txBox="1">
            <a:spLocks noChangeArrowheads="1"/>
          </p:cNvSpPr>
          <p:nvPr/>
        </p:nvSpPr>
        <p:spPr bwMode="auto">
          <a:xfrm>
            <a:off x="923925" y="6197600"/>
            <a:ext cx="8007350" cy="1016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r>
              <a:rPr lang="en-US" sz="1600" dirty="0">
                <a:solidFill>
                  <a:srgbClr val="000000"/>
                </a:solidFill>
                <a:latin typeface="Arial" pitchFamily="34" charset="0"/>
                <a:ea typeface="MS PGothic" pitchFamily="34" charset="-128"/>
              </a:rPr>
              <a:t>This image is a composite image of the plasma sheet in the Earth's magnetotail and shows more ENAs in the most distant part of the plasma sheet, an observation that would be consistent with dynamic changes in the magnetotail. </a:t>
            </a:r>
            <a:endParaRPr lang="en-US" sz="1200" dirty="0">
              <a:solidFill>
                <a:srgbClr val="000000"/>
              </a:solidFill>
              <a:latin typeface="Arial" pitchFamily="34" charset="0"/>
              <a:ea typeface="MS PGothic" pitchFamily="34" charset="-128"/>
            </a:endParaRPr>
          </a:p>
          <a:p>
            <a:r>
              <a:rPr lang="en-US" sz="1200" dirty="0">
                <a:solidFill>
                  <a:srgbClr val="000000"/>
                </a:solidFill>
                <a:latin typeface="Arial" pitchFamily="34" charset="0"/>
                <a:ea typeface="MS PGothic" pitchFamily="34" charset="-128"/>
              </a:rPr>
              <a:t>Image Credit: </a:t>
            </a:r>
            <a:r>
              <a:rPr lang="en-US" sz="1200" dirty="0">
                <a:latin typeface="Arial" pitchFamily="34" charset="0"/>
                <a:ea typeface="MS PGothic" pitchFamily="34" charset="-128"/>
              </a:rPr>
              <a:t>NASA/IBEX Science Team </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0290"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40291"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E847C76E-1C46-48C8-97D0-85E7EC2724A5}" type="slidenum">
              <a:rPr lang="en-US" sz="800">
                <a:solidFill>
                  <a:srgbClr val="677085"/>
                </a:solidFill>
                <a:latin typeface="75 Helvetica Bold" charset="0"/>
              </a:rPr>
              <a:pPr eaLnBrk="1" hangingPunct="1"/>
              <a:t>63</a:t>
            </a:fld>
            <a:endParaRPr lang="en-US" sz="800" dirty="0">
              <a:solidFill>
                <a:srgbClr val="677085"/>
              </a:solidFill>
              <a:latin typeface="75 Helvetica Bold" charset="0"/>
            </a:endParaRPr>
          </a:p>
        </p:txBody>
      </p:sp>
      <p:sp>
        <p:nvSpPr>
          <p:cNvPr id="140292" name="Rectangle 2"/>
          <p:cNvSpPr>
            <a:spLocks noGrp="1" noChangeArrowheads="1"/>
          </p:cNvSpPr>
          <p:nvPr>
            <p:ph type="title"/>
          </p:nvPr>
        </p:nvSpPr>
        <p:spPr/>
        <p:txBody>
          <a:bodyPr/>
          <a:lstStyle/>
          <a:p>
            <a:pPr eaLnBrk="1" hangingPunct="1"/>
            <a:r>
              <a:rPr lang="en-US" dirty="0" smtClean="0"/>
              <a:t>What is next for IBEX’s future?</a:t>
            </a:r>
          </a:p>
        </p:txBody>
      </p:sp>
      <p:pic>
        <p:nvPicPr>
          <p:cNvPr id="140293" name="Picture 4" descr="A digital image of the Sun from the SOHO spacecraft showing a very large prominence on the upper right limb of the Sun."/>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949325" y="2362200"/>
            <a:ext cx="3562350" cy="34544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40294" name="TextBox 6"/>
          <p:cNvSpPr txBox="1">
            <a:spLocks noChangeArrowheads="1"/>
          </p:cNvSpPr>
          <p:nvPr/>
        </p:nvSpPr>
        <p:spPr bwMode="auto">
          <a:xfrm>
            <a:off x="4889500" y="2222500"/>
            <a:ext cx="4724400" cy="47085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lnSpc>
                <a:spcPct val="150000"/>
              </a:lnSpc>
              <a:buFont typeface="AGaramond RegularSC" charset="0"/>
              <a:buNone/>
            </a:pPr>
            <a:r>
              <a:rPr lang="en-US" sz="1600" dirty="0">
                <a:solidFill>
                  <a:srgbClr val="000000"/>
                </a:solidFill>
                <a:latin typeface="Arial" pitchFamily="34" charset="0"/>
              </a:rPr>
              <a:t>IBEX’s primary mission lasted for two years (Feb. 1, 2009 to Feb. 1, 2011). The mission has been extended at least through September 30, 2013.  Currently, the Sun’s activity level has begun to increase, which may push the heliosphere outward and/or change its shape. Because the amount of solar wind particles streaming from the Sun depends, in part, on how active the Sun is, scientists are eager to make many more maps of the heliopause, not just the four sets created during IBEX’s prime mission phase.</a:t>
            </a:r>
          </a:p>
          <a:p>
            <a:pPr eaLnBrk="1" hangingPunct="1">
              <a:lnSpc>
                <a:spcPct val="150000"/>
              </a:lnSpc>
              <a:buFont typeface="AGaramond RegularSC" charset="0"/>
              <a:buNone/>
            </a:pPr>
            <a:endParaRPr lang="en-US" sz="1600" dirty="0">
              <a:solidFill>
                <a:srgbClr val="000000"/>
              </a:solidFill>
              <a:latin typeface="Arial" pitchFamily="34" charset="0"/>
            </a:endParaRPr>
          </a:p>
          <a:p>
            <a:pPr eaLnBrk="1" hangingPunct="1">
              <a:buFont typeface="AGaramond RegularSC" charset="0"/>
              <a:buNone/>
            </a:pPr>
            <a:r>
              <a:rPr lang="en-US" sz="1200" i="1" dirty="0">
                <a:solidFill>
                  <a:srgbClr val="000000"/>
                </a:solidFill>
                <a:latin typeface="Arial" pitchFamily="34" charset="0"/>
              </a:rPr>
              <a:t>Image Credit:</a:t>
            </a:r>
            <a:r>
              <a:rPr lang="en-US" sz="1200" i="1" dirty="0">
                <a:solidFill>
                  <a:schemeClr val="tx1"/>
                </a:solidFill>
                <a:latin typeface="Arial" pitchFamily="34" charset="0"/>
              </a:rPr>
              <a:t> SOHO (ESA and NASA)</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2338"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42339"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F225B8D6-A835-4DF8-B85A-2A67549A7520}" type="slidenum">
              <a:rPr lang="en-US" sz="800">
                <a:solidFill>
                  <a:srgbClr val="677085"/>
                </a:solidFill>
                <a:latin typeface="75 Helvetica Bold" charset="0"/>
              </a:rPr>
              <a:pPr eaLnBrk="1" hangingPunct="1"/>
              <a:t>64</a:t>
            </a:fld>
            <a:endParaRPr lang="en-US" sz="800" dirty="0">
              <a:solidFill>
                <a:srgbClr val="677085"/>
              </a:solidFill>
              <a:latin typeface="75 Helvetica Bold" charset="0"/>
            </a:endParaRPr>
          </a:p>
        </p:txBody>
      </p:sp>
      <p:sp>
        <p:nvSpPr>
          <p:cNvPr id="142340" name="Rectangle 2"/>
          <p:cNvSpPr>
            <a:spLocks noGrp="1" noChangeArrowheads="1"/>
          </p:cNvSpPr>
          <p:nvPr>
            <p:ph type="title"/>
          </p:nvPr>
        </p:nvSpPr>
        <p:spPr>
          <a:xfrm>
            <a:off x="503238" y="1295400"/>
            <a:ext cx="9136062" cy="1320800"/>
          </a:xfrm>
        </p:spPr>
        <p:txBody>
          <a:bodyPr/>
          <a:lstStyle/>
          <a:p>
            <a:pPr eaLnBrk="1" hangingPunct="1"/>
            <a:r>
              <a:rPr lang="en-US" dirty="0" smtClean="0"/>
              <a:t>IBEX Activities for Informal Education Audiences</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4386"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44387"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E00CF72D-A814-4ECB-AAF3-72F370529DAA}" type="slidenum">
              <a:rPr lang="en-US" sz="800">
                <a:solidFill>
                  <a:srgbClr val="677085"/>
                </a:solidFill>
                <a:latin typeface="75 Helvetica Bold" charset="0"/>
              </a:rPr>
              <a:pPr eaLnBrk="1" hangingPunct="1"/>
              <a:t>65</a:t>
            </a:fld>
            <a:endParaRPr lang="en-US" sz="800" dirty="0">
              <a:solidFill>
                <a:srgbClr val="677085"/>
              </a:solidFill>
              <a:latin typeface="75 Helvetica Bold" charset="0"/>
            </a:endParaRPr>
          </a:p>
        </p:txBody>
      </p:sp>
      <p:sp>
        <p:nvSpPr>
          <p:cNvPr id="144388" name="Rectangle 2"/>
          <p:cNvSpPr>
            <a:spLocks noGrp="1" noChangeArrowheads="1"/>
          </p:cNvSpPr>
          <p:nvPr>
            <p:ph type="title"/>
          </p:nvPr>
        </p:nvSpPr>
        <p:spPr>
          <a:xfrm>
            <a:off x="312738" y="1295400"/>
            <a:ext cx="9326562" cy="949325"/>
          </a:xfrm>
        </p:spPr>
        <p:txBody>
          <a:bodyPr/>
          <a:lstStyle/>
          <a:p>
            <a:pPr eaLnBrk="1" hangingPunct="1"/>
            <a:r>
              <a:rPr lang="en-US" sz="3200" dirty="0" smtClean="0"/>
              <a:t>IBEX Activity Recommendation:</a:t>
            </a:r>
            <a:endParaRPr lang="en-US" dirty="0" smtClean="0"/>
          </a:p>
        </p:txBody>
      </p:sp>
      <p:pic>
        <p:nvPicPr>
          <p:cNvPr id="144389" name="Picture 10" descr="A screen shot of a portion of the Achieving Orbit activity lesson plan."/>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317500" y="2178050"/>
            <a:ext cx="4673600" cy="3368675"/>
          </a:xfrm>
          <a:prstGeom prst="rect">
            <a:avLst/>
          </a:prstGeom>
          <a:noFill/>
          <a:ln w="9525">
            <a:solidFill>
              <a:schemeClr val="tx1"/>
            </a:solidFill>
            <a:miter lim="800000"/>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144390" name="Picture 9" descr="An image of the balloon setup for the Achieving Orbit lesson."/>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207000" y="2178050"/>
            <a:ext cx="4527550" cy="33718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44391" name="TextBox 8"/>
          <p:cNvSpPr txBox="1">
            <a:spLocks noChangeArrowheads="1"/>
          </p:cNvSpPr>
          <p:nvPr/>
        </p:nvSpPr>
        <p:spPr bwMode="auto">
          <a:xfrm>
            <a:off x="546100" y="5651500"/>
            <a:ext cx="9194800" cy="8112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pPr>
            <a:r>
              <a:rPr lang="en-US" sz="1600" dirty="0">
                <a:solidFill>
                  <a:srgbClr val="000000"/>
                </a:solidFill>
                <a:latin typeface="Arial" pitchFamily="34" charset="0"/>
              </a:rPr>
              <a:t>To illustrate a multi-stage rocket system, such as the one used to launch IBEX, the engineering design challenge  “Achieving Orbit” activity is recommended.</a:t>
            </a:r>
          </a:p>
        </p:txBody>
      </p:sp>
      <p:sp>
        <p:nvSpPr>
          <p:cNvPr id="144392" name="Rectangle 3"/>
          <p:cNvSpPr>
            <a:spLocks noGrp="1" noChangeArrowheads="1"/>
          </p:cNvSpPr>
          <p:nvPr>
            <p:ph type="body" idx="1"/>
          </p:nvPr>
        </p:nvSpPr>
        <p:spPr>
          <a:xfrm>
            <a:off x="3475038" y="6753225"/>
            <a:ext cx="3827462" cy="333375"/>
          </a:xfrm>
        </p:spPr>
        <p:txBody>
          <a:bodyPr/>
          <a:lstStyle/>
          <a:p>
            <a:pPr eaLnBrk="1" hangingPunct="1">
              <a:lnSpc>
                <a:spcPct val="100000"/>
              </a:lnSpc>
              <a:spcBef>
                <a:spcPct val="0"/>
              </a:spcBef>
              <a:spcAft>
                <a:spcPct val="0"/>
              </a:spcAft>
              <a:buClrTx/>
              <a:buSzTx/>
              <a:buFontTx/>
              <a:buNone/>
            </a:pPr>
            <a:r>
              <a:rPr lang="en-US" sz="1200" i="1" dirty="0" smtClean="0">
                <a:solidFill>
                  <a:srgbClr val="000000"/>
                </a:solidFill>
              </a:rPr>
              <a:t>Image Credits:</a:t>
            </a:r>
            <a:r>
              <a:rPr lang="en-US" sz="1200" i="1" dirty="0" smtClean="0">
                <a:solidFill>
                  <a:schemeClr val="tx1"/>
                </a:solidFill>
              </a:rPr>
              <a:t> NASA/IBEX/Adler Planetarium</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6434"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46435"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C6AF483A-AD98-437D-A9B7-E65047106E6E}" type="slidenum">
              <a:rPr lang="en-US" sz="800">
                <a:solidFill>
                  <a:srgbClr val="677085"/>
                </a:solidFill>
                <a:latin typeface="75 Helvetica Bold" charset="0"/>
              </a:rPr>
              <a:pPr eaLnBrk="1" hangingPunct="1"/>
              <a:t>66</a:t>
            </a:fld>
            <a:endParaRPr lang="en-US" sz="800" dirty="0">
              <a:solidFill>
                <a:srgbClr val="677085"/>
              </a:solidFill>
              <a:latin typeface="75 Helvetica Bold" charset="0"/>
            </a:endParaRPr>
          </a:p>
        </p:txBody>
      </p:sp>
      <p:sp>
        <p:nvSpPr>
          <p:cNvPr id="146436" name="Rectangle 2"/>
          <p:cNvSpPr>
            <a:spLocks noGrp="1" noChangeArrowheads="1"/>
          </p:cNvSpPr>
          <p:nvPr>
            <p:ph type="title"/>
          </p:nvPr>
        </p:nvSpPr>
        <p:spPr>
          <a:xfrm>
            <a:off x="312738" y="1295400"/>
            <a:ext cx="9326562" cy="949325"/>
          </a:xfrm>
        </p:spPr>
        <p:txBody>
          <a:bodyPr/>
          <a:lstStyle/>
          <a:p>
            <a:pPr eaLnBrk="1" hangingPunct="1"/>
            <a:r>
              <a:rPr lang="en-US" sz="3200" dirty="0" smtClean="0"/>
              <a:t>IBEX Activity Recommendation:</a:t>
            </a:r>
            <a:endParaRPr lang="en-US" dirty="0" smtClean="0"/>
          </a:p>
        </p:txBody>
      </p:sp>
      <p:pic>
        <p:nvPicPr>
          <p:cNvPr id="146437" name="Picture 11" descr="A screen shot of a portion of the Particle Detection activity lesson plan."/>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755650" y="2178050"/>
            <a:ext cx="4840288" cy="3346450"/>
          </a:xfrm>
          <a:prstGeom prst="rect">
            <a:avLst/>
          </a:prstGeom>
          <a:noFill/>
          <a:ln w="9525">
            <a:solidFill>
              <a:schemeClr val="tx1"/>
            </a:solidFill>
            <a:miter lim="800000"/>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146438" name="Picture 3" descr="An image showing several of the materials used in the Particle Detection activity."/>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826125" y="2159000"/>
            <a:ext cx="3665538" cy="2667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46439" name="TextBox 8"/>
          <p:cNvSpPr txBox="1">
            <a:spLocks noChangeArrowheads="1"/>
          </p:cNvSpPr>
          <p:nvPr/>
        </p:nvSpPr>
        <p:spPr bwMode="auto">
          <a:xfrm>
            <a:off x="546100" y="5651500"/>
            <a:ext cx="9194800" cy="11795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pPr>
            <a:r>
              <a:rPr lang="en-US" sz="1600" dirty="0">
                <a:solidFill>
                  <a:srgbClr val="000000"/>
                </a:solidFill>
                <a:latin typeface="Arial" pitchFamily="34" charset="0"/>
              </a:rPr>
              <a:t>To illustrate how the IBEX spacecraft collects energetic neutral atoms and how the IBEX team creates a map of our Solar System’s boundary from this information, the “Particle Detection” activity is recommended.</a:t>
            </a:r>
          </a:p>
        </p:txBody>
      </p:sp>
      <p:sp>
        <p:nvSpPr>
          <p:cNvPr id="146440" name="Rectangle 3"/>
          <p:cNvSpPr>
            <a:spLocks noGrp="1" noChangeArrowheads="1"/>
          </p:cNvSpPr>
          <p:nvPr>
            <p:ph type="body" idx="1"/>
          </p:nvPr>
        </p:nvSpPr>
        <p:spPr>
          <a:xfrm>
            <a:off x="3475038" y="6753225"/>
            <a:ext cx="3827462" cy="333375"/>
          </a:xfrm>
        </p:spPr>
        <p:txBody>
          <a:bodyPr/>
          <a:lstStyle/>
          <a:p>
            <a:pPr eaLnBrk="1" hangingPunct="1">
              <a:lnSpc>
                <a:spcPct val="100000"/>
              </a:lnSpc>
              <a:spcBef>
                <a:spcPct val="0"/>
              </a:spcBef>
              <a:spcAft>
                <a:spcPct val="0"/>
              </a:spcAft>
              <a:buClrTx/>
              <a:buSzTx/>
              <a:buFontTx/>
              <a:buNone/>
            </a:pPr>
            <a:r>
              <a:rPr lang="en-US" sz="1200" i="1" dirty="0" smtClean="0">
                <a:solidFill>
                  <a:srgbClr val="000000"/>
                </a:solidFill>
              </a:rPr>
              <a:t>Image Credits:</a:t>
            </a:r>
            <a:r>
              <a:rPr lang="en-US" sz="1200" i="1" dirty="0" smtClean="0">
                <a:solidFill>
                  <a:schemeClr val="tx1"/>
                </a:solidFill>
              </a:rPr>
              <a:t> NASA/IBEX/Adler Planetarium</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8482"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48483"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6CE595DE-E943-46BB-BA67-917FE12E23E4}" type="slidenum">
              <a:rPr lang="en-US" sz="800">
                <a:solidFill>
                  <a:srgbClr val="677085"/>
                </a:solidFill>
                <a:latin typeface="75 Helvetica Bold" charset="0"/>
              </a:rPr>
              <a:pPr eaLnBrk="1" hangingPunct="1"/>
              <a:t>67</a:t>
            </a:fld>
            <a:endParaRPr lang="en-US" sz="800" dirty="0">
              <a:solidFill>
                <a:srgbClr val="677085"/>
              </a:solidFill>
              <a:latin typeface="75 Helvetica Bold" charset="0"/>
            </a:endParaRPr>
          </a:p>
        </p:txBody>
      </p:sp>
      <p:sp>
        <p:nvSpPr>
          <p:cNvPr id="148484" name="Rectangle 2"/>
          <p:cNvSpPr>
            <a:spLocks noGrp="1" noChangeArrowheads="1"/>
          </p:cNvSpPr>
          <p:nvPr>
            <p:ph type="title"/>
          </p:nvPr>
        </p:nvSpPr>
        <p:spPr>
          <a:xfrm>
            <a:off x="312738" y="1295400"/>
            <a:ext cx="9326562" cy="949325"/>
          </a:xfrm>
        </p:spPr>
        <p:txBody>
          <a:bodyPr/>
          <a:lstStyle/>
          <a:p>
            <a:pPr eaLnBrk="1" hangingPunct="1"/>
            <a:r>
              <a:rPr lang="en-US" sz="3200" dirty="0" smtClean="0"/>
              <a:t>IBEX Activity Recommendation:</a:t>
            </a:r>
            <a:endParaRPr lang="en-US" dirty="0" smtClean="0"/>
          </a:p>
        </p:txBody>
      </p:sp>
      <p:pic>
        <p:nvPicPr>
          <p:cNvPr id="148485" name="Picture 6" descr="An image of the front of the Heliosphere lithograph available from the IBEX website."/>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96900" y="2279650"/>
            <a:ext cx="4256088" cy="3143250"/>
          </a:xfrm>
          <a:prstGeom prst="rect">
            <a:avLst/>
          </a:prstGeom>
          <a:noFill/>
          <a:ln w="9525">
            <a:solidFill>
              <a:srgbClr val="000000"/>
            </a:solidFill>
            <a:miter lim="800000"/>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148486" name="Picture 7" descr="An image of the reverse side of the Heliosphere lithograph available from the IBEX website."/>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197475" y="2276475"/>
            <a:ext cx="4143375" cy="3146425"/>
          </a:xfrm>
          <a:prstGeom prst="rect">
            <a:avLst/>
          </a:prstGeom>
          <a:noFill/>
          <a:ln w="9525">
            <a:solidFill>
              <a:srgbClr val="000000"/>
            </a:solidFill>
            <a:miter lim="800000"/>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148487" name="TextBox 8"/>
          <p:cNvSpPr txBox="1">
            <a:spLocks noChangeArrowheads="1"/>
          </p:cNvSpPr>
          <p:nvPr/>
        </p:nvSpPr>
        <p:spPr bwMode="auto">
          <a:xfrm>
            <a:off x="546100" y="5651500"/>
            <a:ext cx="9194800" cy="11795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pPr>
            <a:r>
              <a:rPr lang="en-US" sz="1600" dirty="0">
                <a:solidFill>
                  <a:srgbClr val="000000"/>
                </a:solidFill>
                <a:latin typeface="Arial" pitchFamily="34" charset="0"/>
              </a:rPr>
              <a:t>A lithograph is available on the IBEX website to conduct the “flowing water heliosphere” demonstration using the image on the front of the lithograph itself. Instructions are on the reverse side.</a:t>
            </a:r>
          </a:p>
        </p:txBody>
      </p:sp>
      <p:sp>
        <p:nvSpPr>
          <p:cNvPr id="148488" name="Rectangle 3"/>
          <p:cNvSpPr>
            <a:spLocks noGrp="1" noChangeArrowheads="1"/>
          </p:cNvSpPr>
          <p:nvPr>
            <p:ph type="body" idx="1"/>
          </p:nvPr>
        </p:nvSpPr>
        <p:spPr>
          <a:xfrm>
            <a:off x="3475038" y="6753225"/>
            <a:ext cx="3827462" cy="333375"/>
          </a:xfrm>
        </p:spPr>
        <p:txBody>
          <a:bodyPr/>
          <a:lstStyle/>
          <a:p>
            <a:pPr eaLnBrk="1" hangingPunct="1">
              <a:lnSpc>
                <a:spcPct val="100000"/>
              </a:lnSpc>
              <a:spcBef>
                <a:spcPct val="0"/>
              </a:spcBef>
              <a:spcAft>
                <a:spcPct val="0"/>
              </a:spcAft>
              <a:buClrTx/>
              <a:buSzTx/>
              <a:buFontTx/>
              <a:buNone/>
            </a:pPr>
            <a:r>
              <a:rPr lang="en-US" sz="1200" i="1" dirty="0" smtClean="0">
                <a:solidFill>
                  <a:srgbClr val="000000"/>
                </a:solidFill>
              </a:rPr>
              <a:t>Image Credits:</a:t>
            </a:r>
            <a:r>
              <a:rPr lang="en-US" sz="1200" i="1" dirty="0" smtClean="0">
                <a:solidFill>
                  <a:schemeClr val="tx1"/>
                </a:solidFill>
              </a:rPr>
              <a:t> NASA/IBEX/Adler Planetarium</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0530"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50531"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8E7F3E5B-48AB-4F65-AEE2-D5A0B7162540}" type="slidenum">
              <a:rPr lang="en-US" sz="800">
                <a:solidFill>
                  <a:srgbClr val="677085"/>
                </a:solidFill>
                <a:latin typeface="75 Helvetica Bold" charset="0"/>
              </a:rPr>
              <a:pPr eaLnBrk="1" hangingPunct="1"/>
              <a:t>68</a:t>
            </a:fld>
            <a:endParaRPr lang="en-US" sz="800" dirty="0">
              <a:solidFill>
                <a:srgbClr val="677085"/>
              </a:solidFill>
              <a:latin typeface="75 Helvetica Bold" charset="0"/>
            </a:endParaRPr>
          </a:p>
        </p:txBody>
      </p:sp>
      <p:sp>
        <p:nvSpPr>
          <p:cNvPr id="150532" name="Rectangle 1026"/>
          <p:cNvSpPr>
            <a:spLocks noGrp="1" noChangeArrowheads="1"/>
          </p:cNvSpPr>
          <p:nvPr>
            <p:ph type="title"/>
          </p:nvPr>
        </p:nvSpPr>
        <p:spPr/>
        <p:txBody>
          <a:bodyPr/>
          <a:lstStyle/>
          <a:p>
            <a:pPr eaLnBrk="1" hangingPunct="1"/>
            <a:r>
              <a:rPr lang="en-US" dirty="0" smtClean="0"/>
              <a:t>IBEX Activity Recommendations:</a:t>
            </a:r>
          </a:p>
        </p:txBody>
      </p:sp>
      <p:pic>
        <p:nvPicPr>
          <p:cNvPr id="150533" name="Picture 7" descr="A screen shot of a portion of the Four of the States of Matter lesson plan."/>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098550" y="2279650"/>
            <a:ext cx="3333750" cy="2465388"/>
          </a:xfrm>
          <a:prstGeom prst="rect">
            <a:avLst/>
          </a:prstGeom>
          <a:noFill/>
          <a:ln w="9525">
            <a:solidFill>
              <a:schemeClr val="tx1"/>
            </a:solidFill>
            <a:miter lim="800000"/>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150534" name="Picture 8" descr="A screen shot of a portion of the Mystery Matter lesson plan."/>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098550" y="4908550"/>
            <a:ext cx="3321050" cy="2293938"/>
          </a:xfrm>
          <a:prstGeom prst="rect">
            <a:avLst/>
          </a:prstGeom>
          <a:noFill/>
          <a:ln w="9525">
            <a:solidFill>
              <a:schemeClr val="tx1"/>
            </a:solidFill>
            <a:miter lim="800000"/>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150535" name="TextBox 7"/>
          <p:cNvSpPr txBox="1">
            <a:spLocks noChangeArrowheads="1"/>
          </p:cNvSpPr>
          <p:nvPr/>
        </p:nvSpPr>
        <p:spPr bwMode="auto">
          <a:xfrm>
            <a:off x="4800600" y="2108200"/>
            <a:ext cx="5105400" cy="24923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buFont typeface="AGaramond RegularSC" charset="0"/>
              <a:buNone/>
            </a:pPr>
            <a:r>
              <a:rPr lang="en-US" sz="1600" dirty="0">
                <a:solidFill>
                  <a:srgbClr val="000000"/>
                </a:solidFill>
                <a:latin typeface="Arial" pitchFamily="34" charset="0"/>
              </a:rPr>
              <a:t>To investigate more about plasma and its relationship to solids, liquids, and gases, the “Four of the States of Matter” and/or “Mystery Matter” activities are recommended.</a:t>
            </a:r>
          </a:p>
          <a:p>
            <a:pPr>
              <a:lnSpc>
                <a:spcPct val="150000"/>
              </a:lnSpc>
              <a:buFont typeface="AGaramond RegularSC" charset="0"/>
              <a:buNone/>
            </a:pPr>
            <a:endParaRPr lang="en-US" sz="1600" dirty="0">
              <a:latin typeface="Arial" pitchFamily="34" charset="0"/>
            </a:endParaRPr>
          </a:p>
          <a:p>
            <a:pPr>
              <a:lnSpc>
                <a:spcPct val="150000"/>
              </a:lnSpc>
              <a:buFont typeface="AGaramond RegularSC" charset="0"/>
              <a:buNone/>
            </a:pPr>
            <a:endParaRPr lang="en-US" sz="1600" dirty="0">
              <a:latin typeface="Arial" pitchFamily="34" charset="0"/>
            </a:endParaRPr>
          </a:p>
          <a:p>
            <a:pPr>
              <a:buFont typeface="AGaramond RegularSC" charset="0"/>
              <a:buNone/>
            </a:pPr>
            <a:r>
              <a:rPr lang="en-US" sz="1200" i="1" dirty="0">
                <a:solidFill>
                  <a:srgbClr val="000000"/>
                </a:solidFill>
                <a:latin typeface="Arial" pitchFamily="34" charset="0"/>
              </a:rPr>
              <a:t>Image credits: </a:t>
            </a:r>
            <a:r>
              <a:rPr lang="en-US" sz="1200" i="1" dirty="0">
                <a:solidFill>
                  <a:schemeClr val="tx1"/>
                </a:solidFill>
                <a:latin typeface="Arial" pitchFamily="34" charset="0"/>
              </a:rPr>
              <a:t>NASA/IBEX/Adler Planetarium</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2578"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52579"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2F069020-6EE5-4CDE-B7FF-12D84399D934}" type="slidenum">
              <a:rPr lang="en-US" sz="800">
                <a:solidFill>
                  <a:srgbClr val="677085"/>
                </a:solidFill>
                <a:latin typeface="75 Helvetica Bold" charset="0"/>
              </a:rPr>
              <a:pPr eaLnBrk="1" hangingPunct="1"/>
              <a:t>69</a:t>
            </a:fld>
            <a:endParaRPr lang="en-US" sz="800" dirty="0">
              <a:solidFill>
                <a:srgbClr val="677085"/>
              </a:solidFill>
              <a:latin typeface="75 Helvetica Bold" charset="0"/>
            </a:endParaRPr>
          </a:p>
        </p:txBody>
      </p:sp>
      <p:sp>
        <p:nvSpPr>
          <p:cNvPr id="152580" name="Rectangle 2"/>
          <p:cNvSpPr>
            <a:spLocks noGrp="1" noChangeArrowheads="1"/>
          </p:cNvSpPr>
          <p:nvPr>
            <p:ph type="title"/>
          </p:nvPr>
        </p:nvSpPr>
        <p:spPr/>
        <p:txBody>
          <a:bodyPr/>
          <a:lstStyle/>
          <a:p>
            <a:pPr eaLnBrk="1" hangingPunct="1"/>
            <a:r>
              <a:rPr lang="en-US" dirty="0" smtClean="0"/>
              <a:t>IBEX Activity Recommendation:</a:t>
            </a:r>
          </a:p>
        </p:txBody>
      </p:sp>
      <p:pic>
        <p:nvPicPr>
          <p:cNvPr id="152581" name="Picture 7" descr="An image of the front of the Postcards from Space activity card available on the IBEX website."/>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25463" y="2463800"/>
            <a:ext cx="3881437" cy="300196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152582" name="Picture 8" descr="An image of the reverse side of the Postcards from Space activity card available on the IBEX website."/>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827338" y="4664075"/>
            <a:ext cx="3497262" cy="26130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52583" name="TextBox 6"/>
          <p:cNvSpPr txBox="1">
            <a:spLocks noChangeArrowheads="1"/>
          </p:cNvSpPr>
          <p:nvPr/>
        </p:nvSpPr>
        <p:spPr bwMode="auto">
          <a:xfrm>
            <a:off x="6477000" y="2273300"/>
            <a:ext cx="3403600" cy="29860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buFont typeface="AGaramond RegularSC" charset="0"/>
              <a:buNone/>
            </a:pPr>
            <a:r>
              <a:rPr lang="en-US" sz="1600" dirty="0">
                <a:solidFill>
                  <a:srgbClr val="000000"/>
                </a:solidFill>
                <a:latin typeface="Arial" pitchFamily="34" charset="0"/>
                <a:ea typeface="MS PGothic" pitchFamily="34" charset="-128"/>
              </a:rPr>
              <a:t>To help participants visualize the location of our Solar System’s boundary in relation to other more familiar locales, such as street, city, state, etc., the “Postcards from Space” activity is recommended.</a:t>
            </a:r>
          </a:p>
          <a:p>
            <a:pPr>
              <a:buFont typeface="AGaramond RegularSC" charset="0"/>
              <a:buNone/>
            </a:pPr>
            <a:endParaRPr lang="en-US" sz="1600" dirty="0">
              <a:solidFill>
                <a:srgbClr val="000000"/>
              </a:solidFill>
              <a:latin typeface="Arial" pitchFamily="34" charset="0"/>
              <a:ea typeface="MS PGothic" pitchFamily="34" charset="-128"/>
            </a:endParaRPr>
          </a:p>
          <a:p>
            <a:pPr>
              <a:buFont typeface="AGaramond RegularSC" charset="0"/>
              <a:buNone/>
            </a:pPr>
            <a:endParaRPr lang="en-US" sz="1600" dirty="0">
              <a:solidFill>
                <a:srgbClr val="000000"/>
              </a:solidFill>
              <a:latin typeface="Arial" pitchFamily="34" charset="0"/>
              <a:ea typeface="MS PGothic" pitchFamily="34" charset="-128"/>
            </a:endParaRPr>
          </a:p>
          <a:p>
            <a:pPr>
              <a:buFont typeface="AGaramond RegularSC" charset="0"/>
              <a:buNone/>
            </a:pPr>
            <a:r>
              <a:rPr lang="en-US" sz="1200" i="1" dirty="0">
                <a:solidFill>
                  <a:srgbClr val="000000"/>
                </a:solidFill>
                <a:latin typeface="Arial" pitchFamily="34" charset="0"/>
                <a:ea typeface="MS PGothic" pitchFamily="34" charset="-128"/>
              </a:rPr>
              <a:t>Image credit: </a:t>
            </a:r>
            <a:r>
              <a:rPr lang="en-US" sz="1200" i="1" dirty="0">
                <a:solidFill>
                  <a:schemeClr val="tx1"/>
                </a:solidFill>
                <a:latin typeface="Arial" pitchFamily="34" charset="0"/>
                <a:ea typeface="MS PGothic" pitchFamily="34" charset="-128"/>
              </a:rPr>
              <a:t>IBEX/NASA/Adler Planetarium</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25603"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BA445747-F9D5-42F9-8653-39EB3F8C307D}" type="slidenum">
              <a:rPr lang="en-US" sz="800">
                <a:solidFill>
                  <a:srgbClr val="677085"/>
                </a:solidFill>
                <a:latin typeface="75 Helvetica Bold" charset="0"/>
              </a:rPr>
              <a:pPr eaLnBrk="1" hangingPunct="1"/>
              <a:t>7</a:t>
            </a:fld>
            <a:endParaRPr lang="en-US" sz="800" dirty="0">
              <a:solidFill>
                <a:srgbClr val="677085"/>
              </a:solidFill>
              <a:latin typeface="75 Helvetica Bold" charset="0"/>
            </a:endParaRPr>
          </a:p>
        </p:txBody>
      </p:sp>
      <p:sp>
        <p:nvSpPr>
          <p:cNvPr id="25604" name="Rectangle 2"/>
          <p:cNvSpPr>
            <a:spLocks noGrp="1" noChangeArrowheads="1"/>
          </p:cNvSpPr>
          <p:nvPr>
            <p:ph type="title"/>
          </p:nvPr>
        </p:nvSpPr>
        <p:spPr>
          <a:xfrm>
            <a:off x="554038" y="1295400"/>
            <a:ext cx="9085262" cy="822325"/>
          </a:xfrm>
        </p:spPr>
        <p:txBody>
          <a:bodyPr/>
          <a:lstStyle/>
          <a:p>
            <a:pPr eaLnBrk="1" hangingPunct="1"/>
            <a:r>
              <a:rPr lang="en-US" dirty="0" smtClean="0"/>
              <a:t>What is </a:t>
            </a:r>
            <a:r>
              <a:rPr lang="en-US" b="1" dirty="0" smtClean="0"/>
              <a:t>IBEX</a:t>
            </a:r>
            <a:r>
              <a:rPr lang="en-US" dirty="0" smtClean="0"/>
              <a:t>?</a:t>
            </a:r>
          </a:p>
        </p:txBody>
      </p:sp>
      <p:pic>
        <p:nvPicPr>
          <p:cNvPr id="25605" name="Picture 6" descr="An artist's conception of the octagon-shaped  IBEX spacecraft in space, showing the antenna, the solar panels, a small cone-shaped thruster in the middle, and one of the spacecraft's sensors on one side."/>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58813" y="2236788"/>
            <a:ext cx="4186237" cy="418623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25606" name="TextBox 6"/>
          <p:cNvSpPr txBox="1">
            <a:spLocks noChangeArrowheads="1"/>
          </p:cNvSpPr>
          <p:nvPr/>
        </p:nvSpPr>
        <p:spPr bwMode="auto">
          <a:xfrm>
            <a:off x="5168900" y="2057400"/>
            <a:ext cx="4673600" cy="45402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pPr>
            <a:r>
              <a:rPr lang="en-US" sz="1600" dirty="0">
                <a:solidFill>
                  <a:srgbClr val="000000"/>
                </a:solidFill>
                <a:latin typeface="Arial" pitchFamily="34" charset="0"/>
                <a:ea typeface="MS PGothic" pitchFamily="34" charset="-128"/>
              </a:rPr>
              <a:t>IBEX is a $134 million NASA-funded Small Explorer satellite mission that orbits Earth and maps the boundary of the Solar System. The IBEX spacecraft itself is about the size of a large bus tire.</a:t>
            </a:r>
          </a:p>
          <a:p>
            <a:pPr>
              <a:lnSpc>
                <a:spcPct val="150000"/>
              </a:lnSpc>
            </a:pPr>
            <a:endParaRPr lang="en-US" sz="1600" dirty="0">
              <a:solidFill>
                <a:srgbClr val="000000"/>
              </a:solidFill>
              <a:latin typeface="Arial" pitchFamily="34" charset="0"/>
              <a:ea typeface="MS PGothic" pitchFamily="34" charset="-128"/>
            </a:endParaRPr>
          </a:p>
          <a:p>
            <a:pPr>
              <a:lnSpc>
                <a:spcPct val="150000"/>
              </a:lnSpc>
            </a:pPr>
            <a:r>
              <a:rPr lang="en-US" sz="1600" dirty="0">
                <a:solidFill>
                  <a:srgbClr val="000000"/>
                </a:solidFill>
                <a:latin typeface="Arial" pitchFamily="34" charset="0"/>
                <a:ea typeface="MS PGothic" pitchFamily="34" charset="-128"/>
              </a:rPr>
              <a:t>The acronym </a:t>
            </a:r>
            <a:r>
              <a:rPr lang="en-US" sz="1600" b="1" dirty="0">
                <a:solidFill>
                  <a:srgbClr val="000000"/>
                </a:solidFill>
                <a:latin typeface="Arial" pitchFamily="34" charset="0"/>
                <a:ea typeface="MS PGothic" pitchFamily="34" charset="-128"/>
              </a:rPr>
              <a:t>IBEX</a:t>
            </a:r>
            <a:r>
              <a:rPr lang="en-US" sz="1600" dirty="0">
                <a:solidFill>
                  <a:srgbClr val="000000"/>
                </a:solidFill>
                <a:latin typeface="Arial" pitchFamily="34" charset="0"/>
                <a:ea typeface="MS PGothic" pitchFamily="34" charset="-128"/>
              </a:rPr>
              <a:t> stands for </a:t>
            </a:r>
            <a:r>
              <a:rPr lang="en-US" sz="1600" b="1" dirty="0">
                <a:solidFill>
                  <a:srgbClr val="000000"/>
                </a:solidFill>
                <a:latin typeface="Arial" pitchFamily="34" charset="0"/>
                <a:ea typeface="MS PGothic" pitchFamily="34" charset="-128"/>
              </a:rPr>
              <a:t>Interstellar Boundary Explorer</a:t>
            </a:r>
            <a:r>
              <a:rPr lang="en-US" sz="1600" dirty="0">
                <a:solidFill>
                  <a:srgbClr val="000000"/>
                </a:solidFill>
                <a:latin typeface="Arial" pitchFamily="34" charset="0"/>
                <a:ea typeface="MS PGothic" pitchFamily="34" charset="-128"/>
              </a:rPr>
              <a:t>.  </a:t>
            </a:r>
          </a:p>
          <a:p>
            <a:endParaRPr lang="en-US" sz="1600" dirty="0">
              <a:solidFill>
                <a:srgbClr val="000000"/>
              </a:solidFill>
              <a:latin typeface="Arial" pitchFamily="34" charset="0"/>
              <a:ea typeface="MS PGothic" pitchFamily="34" charset="-128"/>
            </a:endParaRPr>
          </a:p>
          <a:p>
            <a:endParaRPr lang="en-US" dirty="0">
              <a:solidFill>
                <a:srgbClr val="000000"/>
              </a:solidFill>
              <a:ea typeface="MS PGothic" pitchFamily="34" charset="-128"/>
            </a:endParaRPr>
          </a:p>
          <a:p>
            <a:endParaRPr lang="en-US" dirty="0">
              <a:solidFill>
                <a:srgbClr val="000000"/>
              </a:solidFill>
              <a:ea typeface="MS PGothic" pitchFamily="34" charset="-128"/>
            </a:endParaRPr>
          </a:p>
          <a:p>
            <a:endParaRPr lang="en-US" dirty="0">
              <a:solidFill>
                <a:srgbClr val="000000"/>
              </a:solidFill>
              <a:ea typeface="MS PGothic" pitchFamily="34" charset="-128"/>
            </a:endParaRPr>
          </a:p>
          <a:p>
            <a:endParaRPr lang="en-US" dirty="0">
              <a:solidFill>
                <a:srgbClr val="000000"/>
              </a:solidFill>
              <a:ea typeface="MS PGothic" pitchFamily="34" charset="-128"/>
            </a:endParaRPr>
          </a:p>
          <a:p>
            <a:endParaRPr lang="en-US" dirty="0">
              <a:solidFill>
                <a:srgbClr val="000000"/>
              </a:solidFill>
              <a:ea typeface="MS PGothic" pitchFamily="34" charset="-128"/>
            </a:endParaRPr>
          </a:p>
          <a:p>
            <a:endParaRPr lang="en-US" sz="1200" i="1" dirty="0">
              <a:solidFill>
                <a:srgbClr val="000000"/>
              </a:solidFill>
              <a:latin typeface="Arial" pitchFamily="34" charset="0"/>
              <a:ea typeface="MS PGothic" pitchFamily="34" charset="-128"/>
            </a:endParaRPr>
          </a:p>
          <a:p>
            <a:r>
              <a:rPr lang="en-US" sz="1200" i="1" dirty="0">
                <a:solidFill>
                  <a:srgbClr val="000000"/>
                </a:solidFill>
                <a:latin typeface="Arial" pitchFamily="34" charset="0"/>
                <a:ea typeface="MS PGothic" pitchFamily="34" charset="-128"/>
              </a:rPr>
              <a:t>An artist’s rendition of the IBEX spacecraft.  Image Credit:</a:t>
            </a:r>
            <a:r>
              <a:rPr lang="en-US" sz="1200" i="1" dirty="0">
                <a:solidFill>
                  <a:schemeClr val="tx1"/>
                </a:solidFill>
                <a:latin typeface="Arial" pitchFamily="34" charset="0"/>
                <a:ea typeface="MS PGothic" pitchFamily="34" charset="-128"/>
              </a:rPr>
              <a:t> Walt Feimer, NASA GSFC</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4626"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54627"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B8DE9EC9-E21F-4B7A-9520-42BBE0872868}" type="slidenum">
              <a:rPr lang="en-US" sz="800">
                <a:solidFill>
                  <a:srgbClr val="677085"/>
                </a:solidFill>
                <a:latin typeface="75 Helvetica Bold" charset="0"/>
              </a:rPr>
              <a:pPr eaLnBrk="1" hangingPunct="1"/>
              <a:t>70</a:t>
            </a:fld>
            <a:endParaRPr lang="en-US" sz="800" dirty="0">
              <a:solidFill>
                <a:srgbClr val="677085"/>
              </a:solidFill>
              <a:latin typeface="75 Helvetica Bold" charset="0"/>
            </a:endParaRPr>
          </a:p>
        </p:txBody>
      </p:sp>
      <p:sp>
        <p:nvSpPr>
          <p:cNvPr id="154628" name="Rectangle 2"/>
          <p:cNvSpPr>
            <a:spLocks noGrp="1" noChangeArrowheads="1"/>
          </p:cNvSpPr>
          <p:nvPr>
            <p:ph type="title"/>
          </p:nvPr>
        </p:nvSpPr>
        <p:spPr/>
        <p:txBody>
          <a:bodyPr/>
          <a:lstStyle/>
          <a:p>
            <a:pPr eaLnBrk="1" hangingPunct="1"/>
            <a:r>
              <a:rPr lang="en-US" dirty="0" smtClean="0"/>
              <a:t>IBEX Resources:</a:t>
            </a:r>
          </a:p>
        </p:txBody>
      </p:sp>
      <p:pic>
        <p:nvPicPr>
          <p:cNvPr id="154629" name="Picture 7" descr="An image of the front of the IBEX mission poster available on the IBEX website."/>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30213" y="2260600"/>
            <a:ext cx="2647950" cy="37973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154630" name="Picture 8" descr="An image of the front of the Spanish language heliosphere poster available on the IBEX website."/>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3248025" y="4673600"/>
            <a:ext cx="3275013" cy="2540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154631" name="Picture 9" descr="An image of the front of the IBEX mission lithograph available on the IBEX website."/>
          <p:cNvPicPr>
            <a:picLocks noChangeAspect="1"/>
          </p:cNvPicPr>
          <p:nvPr/>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3406775" y="2432050"/>
            <a:ext cx="2651125" cy="1911350"/>
          </a:xfrm>
          <a:prstGeom prst="rect">
            <a:avLst/>
          </a:prstGeom>
          <a:noFill/>
          <a:ln w="9525">
            <a:solidFill>
              <a:schemeClr val="tx1"/>
            </a:solidFill>
            <a:miter lim="800000"/>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154632" name="TextBox 6"/>
          <p:cNvSpPr txBox="1">
            <a:spLocks noChangeArrowheads="1"/>
          </p:cNvSpPr>
          <p:nvPr/>
        </p:nvSpPr>
        <p:spPr bwMode="auto">
          <a:xfrm>
            <a:off x="6667500" y="2273300"/>
            <a:ext cx="3213100" cy="4954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buFont typeface="AGaramond RegularSC" charset="0"/>
              <a:buNone/>
            </a:pPr>
            <a:r>
              <a:rPr lang="en-US" sz="1600" dirty="0">
                <a:solidFill>
                  <a:srgbClr val="000000"/>
                </a:solidFill>
                <a:latin typeface="Arial" pitchFamily="34" charset="0"/>
                <a:ea typeface="MS PGothic" pitchFamily="34" charset="-128"/>
              </a:rPr>
              <a:t>Posters and lithographs explaining more about the IBEX mission are available for download in both English and in Spanish. </a:t>
            </a:r>
            <a:r>
              <a:rPr lang="en-US" sz="1600" i="1" dirty="0">
                <a:solidFill>
                  <a:srgbClr val="000000"/>
                </a:solidFill>
                <a:latin typeface="Arial" pitchFamily="34" charset="0"/>
                <a:ea typeface="MS PGothic" pitchFamily="34" charset="-128"/>
              </a:rPr>
              <a:t>(A selection is shown here for illustrative purposes only.)  </a:t>
            </a:r>
            <a:r>
              <a:rPr lang="en-US" sz="1600" dirty="0">
                <a:solidFill>
                  <a:srgbClr val="000000"/>
                </a:solidFill>
                <a:latin typeface="Arial" pitchFamily="34" charset="0"/>
                <a:ea typeface="MS PGothic" pitchFamily="34" charset="-128"/>
              </a:rPr>
              <a:t>The IBEX website includes information about the </a:t>
            </a:r>
            <a:r>
              <a:rPr lang="en-US" sz="1600" i="1" dirty="0">
                <a:solidFill>
                  <a:srgbClr val="000000"/>
                </a:solidFill>
                <a:latin typeface="Arial" pitchFamily="34" charset="0"/>
                <a:ea typeface="MS PGothic" pitchFamily="34" charset="-128"/>
              </a:rPr>
              <a:t>IBEX: Search for the Edge of the Solar System</a:t>
            </a:r>
            <a:r>
              <a:rPr lang="en-US" sz="1600" dirty="0">
                <a:solidFill>
                  <a:srgbClr val="000000"/>
                </a:solidFill>
                <a:latin typeface="Arial" pitchFamily="34" charset="0"/>
                <a:ea typeface="MS PGothic" pitchFamily="34" charset="-128"/>
              </a:rPr>
              <a:t> planetarium show, as well as online games and activities.</a:t>
            </a:r>
          </a:p>
          <a:p>
            <a:pPr>
              <a:buFont typeface="AGaramond RegularSC" charset="0"/>
              <a:buNone/>
            </a:pPr>
            <a:endParaRPr lang="en-US" sz="1600" dirty="0">
              <a:solidFill>
                <a:srgbClr val="000000"/>
              </a:solidFill>
              <a:latin typeface="Arial" pitchFamily="34" charset="0"/>
              <a:ea typeface="MS PGothic" pitchFamily="34" charset="-128"/>
            </a:endParaRPr>
          </a:p>
          <a:p>
            <a:pPr>
              <a:buFont typeface="AGaramond RegularSC" charset="0"/>
              <a:buNone/>
            </a:pPr>
            <a:r>
              <a:rPr lang="en-US" sz="1200" i="1" dirty="0">
                <a:solidFill>
                  <a:srgbClr val="000000"/>
                </a:solidFill>
                <a:latin typeface="Arial" pitchFamily="34" charset="0"/>
                <a:ea typeface="MS PGothic" pitchFamily="34" charset="-128"/>
              </a:rPr>
              <a:t>Image credit: </a:t>
            </a:r>
            <a:r>
              <a:rPr lang="en-US" sz="1200" i="1" dirty="0">
                <a:solidFill>
                  <a:schemeClr val="tx1"/>
                </a:solidFill>
                <a:latin typeface="Arial" pitchFamily="34" charset="0"/>
                <a:ea typeface="MS PGothic" pitchFamily="34" charset="-128"/>
              </a:rPr>
              <a:t>IBEX/NASA/Adler Planetarium</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6674"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56675"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DDA2BB8A-1EFE-4DFF-A388-3B1139E5A7C0}" type="slidenum">
              <a:rPr lang="en-US" sz="800">
                <a:solidFill>
                  <a:srgbClr val="677085"/>
                </a:solidFill>
                <a:latin typeface="75 Helvetica Bold" charset="0"/>
              </a:rPr>
              <a:pPr eaLnBrk="1" hangingPunct="1"/>
              <a:t>71</a:t>
            </a:fld>
            <a:endParaRPr lang="en-US" sz="800" dirty="0">
              <a:solidFill>
                <a:srgbClr val="677085"/>
              </a:solidFill>
              <a:latin typeface="75 Helvetica Bold" charset="0"/>
            </a:endParaRPr>
          </a:p>
        </p:txBody>
      </p:sp>
      <p:sp>
        <p:nvSpPr>
          <p:cNvPr id="156676" name="Rectangle 2"/>
          <p:cNvSpPr>
            <a:spLocks noGrp="1" noChangeArrowheads="1"/>
          </p:cNvSpPr>
          <p:nvPr>
            <p:ph type="title"/>
          </p:nvPr>
        </p:nvSpPr>
        <p:spPr/>
        <p:txBody>
          <a:bodyPr/>
          <a:lstStyle/>
          <a:p>
            <a:pPr eaLnBrk="1" hangingPunct="1"/>
            <a:r>
              <a:rPr lang="en-US" dirty="0" smtClean="0"/>
              <a:t>How can I get the latest IBEX information?</a:t>
            </a:r>
          </a:p>
        </p:txBody>
      </p:sp>
      <p:sp>
        <p:nvSpPr>
          <p:cNvPr id="156677" name="TextBox 5"/>
          <p:cNvSpPr txBox="1">
            <a:spLocks noChangeArrowheads="1"/>
          </p:cNvSpPr>
          <p:nvPr/>
        </p:nvSpPr>
        <p:spPr bwMode="auto">
          <a:xfrm>
            <a:off x="622300" y="2641600"/>
            <a:ext cx="8674100" cy="30464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buFont typeface="AGaramond RegularSC" charset="0"/>
              <a:buNone/>
            </a:pPr>
            <a:r>
              <a:rPr lang="en-US" sz="2400" dirty="0">
                <a:solidFill>
                  <a:srgbClr val="000000"/>
                </a:solidFill>
                <a:latin typeface="Arial" pitchFamily="34" charset="0"/>
                <a:ea typeface="MS PGothic" pitchFamily="34" charset="-128"/>
              </a:rPr>
              <a:t>Check out the IBEX website for the latest news, information, resources, and images from the mission:</a:t>
            </a:r>
          </a:p>
          <a:p>
            <a:pPr algn="ctr" eaLnBrk="1" hangingPunct="1">
              <a:buFont typeface="AGaramond RegularSC" charset="0"/>
              <a:buNone/>
            </a:pPr>
            <a:endParaRPr lang="en-US" sz="2400" dirty="0">
              <a:solidFill>
                <a:srgbClr val="000000"/>
              </a:solidFill>
              <a:latin typeface="Arial" pitchFamily="34" charset="0"/>
              <a:ea typeface="MS PGothic" pitchFamily="34" charset="-128"/>
            </a:endParaRPr>
          </a:p>
          <a:p>
            <a:pPr algn="ctr" eaLnBrk="1" hangingPunct="1">
              <a:buFont typeface="AGaramond RegularSC" charset="0"/>
              <a:buNone/>
            </a:pPr>
            <a:r>
              <a:rPr lang="en-US" sz="2400" dirty="0">
                <a:solidFill>
                  <a:srgbClr val="000000"/>
                </a:solidFill>
                <a:latin typeface="Arial" pitchFamily="34" charset="0"/>
                <a:ea typeface="MS PGothic" pitchFamily="34" charset="-128"/>
                <a:hlinkClick r:id="rId3"/>
              </a:rPr>
              <a:t>NASA Portal Page web address</a:t>
            </a:r>
            <a:endParaRPr lang="en-US" sz="2400" dirty="0">
              <a:solidFill>
                <a:srgbClr val="000000"/>
              </a:solidFill>
              <a:latin typeface="Arial" pitchFamily="34" charset="0"/>
              <a:ea typeface="MS PGothic" pitchFamily="34" charset="-128"/>
            </a:endParaRPr>
          </a:p>
          <a:p>
            <a:pPr algn="ctr" eaLnBrk="1" hangingPunct="1">
              <a:buFont typeface="AGaramond RegularSC" charset="0"/>
              <a:buNone/>
            </a:pPr>
            <a:endParaRPr lang="en-US" sz="2400" dirty="0">
              <a:solidFill>
                <a:srgbClr val="000000"/>
              </a:solidFill>
              <a:latin typeface="Arial" pitchFamily="34" charset="0"/>
              <a:ea typeface="MS PGothic" pitchFamily="34" charset="-128"/>
            </a:endParaRPr>
          </a:p>
          <a:p>
            <a:pPr algn="ctr" eaLnBrk="1" hangingPunct="1">
              <a:buFont typeface="AGaramond RegularSC" charset="0"/>
              <a:buNone/>
            </a:pPr>
            <a:r>
              <a:rPr lang="en-US" sz="2400" dirty="0">
                <a:solidFill>
                  <a:srgbClr val="000000"/>
                </a:solidFill>
                <a:latin typeface="Arial" pitchFamily="34" charset="0"/>
                <a:ea typeface="MS PGothic" pitchFamily="34" charset="-128"/>
                <a:hlinkClick r:id="rId4"/>
              </a:rPr>
              <a:t>IBEX Mission Site web address</a:t>
            </a:r>
            <a:endParaRPr lang="en-US" sz="2400" dirty="0">
              <a:solidFill>
                <a:srgbClr val="000000"/>
              </a:solidFill>
              <a:latin typeface="Arial" pitchFamily="34" charset="0"/>
              <a:ea typeface="MS PGothic" pitchFamily="34" charset="-128"/>
            </a:endParaRPr>
          </a:p>
          <a:p>
            <a:pPr algn="ctr" eaLnBrk="1" hangingPunct="1">
              <a:buFont typeface="AGaramond RegularSC" charset="0"/>
              <a:buNone/>
            </a:pPr>
            <a:endParaRPr lang="en-US" sz="2400" dirty="0">
              <a:solidFill>
                <a:srgbClr val="000000"/>
              </a:solidFill>
              <a:latin typeface="Arial" pitchFamily="34" charset="0"/>
              <a:ea typeface="MS PGothic" pitchFamily="34" charset="-128"/>
            </a:endParaRPr>
          </a:p>
          <a:p>
            <a:pPr eaLnBrk="1" hangingPunct="1">
              <a:buFont typeface="AGaramond RegularSC" charset="0"/>
              <a:buNone/>
            </a:pPr>
            <a:endParaRPr lang="en-US" sz="2400" dirty="0">
              <a:latin typeface="Arial" pitchFamily="34" charset="0"/>
              <a:ea typeface="MS PGothic" pitchFamily="34" charset="-128"/>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8722"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158723"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49F42AF9-4E78-4858-AFDC-44CA0FCAD26D}" type="slidenum">
              <a:rPr lang="en-US" sz="800">
                <a:solidFill>
                  <a:srgbClr val="677085"/>
                </a:solidFill>
                <a:latin typeface="75 Helvetica Bold" charset="0"/>
              </a:rPr>
              <a:pPr eaLnBrk="1" hangingPunct="1"/>
              <a:t>72</a:t>
            </a:fld>
            <a:endParaRPr lang="en-US" sz="800" dirty="0">
              <a:solidFill>
                <a:srgbClr val="677085"/>
              </a:solidFill>
              <a:latin typeface="75 Helvetica Bold" charset="0"/>
            </a:endParaRPr>
          </a:p>
        </p:txBody>
      </p:sp>
      <p:sp>
        <p:nvSpPr>
          <p:cNvPr id="158724" name="Rectangle 4"/>
          <p:cNvSpPr>
            <a:spLocks noGrp="1" noChangeArrowheads="1"/>
          </p:cNvSpPr>
          <p:nvPr>
            <p:ph type="title"/>
          </p:nvPr>
        </p:nvSpPr>
        <p:spPr>
          <a:xfrm>
            <a:off x="-3136900" y="7772400"/>
            <a:ext cx="1927225" cy="1036638"/>
          </a:xfrm>
        </p:spPr>
        <p:txBody>
          <a:bodyPr/>
          <a:lstStyle/>
          <a:p>
            <a:pPr eaLnBrk="1" hangingPunct="1"/>
            <a:r>
              <a:rPr lang="en-US" sz="1100" dirty="0" smtClean="0"/>
              <a:t>SignOffPage</a:t>
            </a:r>
            <a:endParaRPr lang="en-US" dirty="0" smtClean="0"/>
          </a:p>
        </p:txBody>
      </p:sp>
      <p:pic>
        <p:nvPicPr>
          <p:cNvPr id="158725" name="Picture 12" descr="NASA logo"/>
          <p:cNvPicPr preferRelativeResize="0">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302125" y="3303588"/>
            <a:ext cx="1454150" cy="116363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27651"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6978DFB0-399A-420B-B862-A5E10C1C2AE3}" type="slidenum">
              <a:rPr lang="en-US" sz="800">
                <a:solidFill>
                  <a:srgbClr val="677085"/>
                </a:solidFill>
                <a:latin typeface="75 Helvetica Bold" charset="0"/>
              </a:rPr>
              <a:pPr eaLnBrk="1" hangingPunct="1"/>
              <a:t>8</a:t>
            </a:fld>
            <a:endParaRPr lang="en-US" sz="800" dirty="0">
              <a:solidFill>
                <a:srgbClr val="677085"/>
              </a:solidFill>
              <a:latin typeface="75 Helvetica Bold" charset="0"/>
            </a:endParaRPr>
          </a:p>
        </p:txBody>
      </p:sp>
      <p:sp>
        <p:nvSpPr>
          <p:cNvPr id="27652" name="Rectangle 2"/>
          <p:cNvSpPr>
            <a:spLocks noGrp="1" noChangeArrowheads="1"/>
          </p:cNvSpPr>
          <p:nvPr>
            <p:ph type="title"/>
          </p:nvPr>
        </p:nvSpPr>
        <p:spPr/>
        <p:txBody>
          <a:bodyPr/>
          <a:lstStyle/>
          <a:p>
            <a:pPr eaLnBrk="1" hangingPunct="1"/>
            <a:r>
              <a:rPr lang="en-US" dirty="0" smtClean="0"/>
              <a:t>IBEX Science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Footer Placeholder 3"/>
          <p:cNvSpPr>
            <a:spLocks noGrp="1"/>
          </p:cNvSpPr>
          <p:nvPr>
            <p:ph type="ftr" sz="quarter" idx="10"/>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r>
              <a:rPr lang="en-US" sz="800" dirty="0" smtClean="0">
                <a:solidFill>
                  <a:srgbClr val="677085"/>
                </a:solidFill>
                <a:latin typeface="Arial" pitchFamily="34" charset="0"/>
                <a:ea typeface="MS PGothic" pitchFamily="34" charset="-128"/>
              </a:rPr>
              <a:t>IBEX: Interstellar Boundary Explorer -  An Electronic Resource for Educators</a:t>
            </a:r>
          </a:p>
        </p:txBody>
      </p:sp>
      <p:sp>
        <p:nvSpPr>
          <p:cNvPr id="29699" name="Slide Number Placeholder 4"/>
          <p:cNvSpPr>
            <a:spLocks noGrp="1"/>
          </p:cNvSpPr>
          <p:nvPr>
            <p:ph type="sldNum" sz="quarter" idx="1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defTabSz="1019175" eaLnBrk="0" hangingPunct="0">
              <a:defRPr sz="900">
                <a:solidFill>
                  <a:srgbClr val="666666"/>
                </a:solidFill>
                <a:latin typeface="55 Helvetica Roman" charset="0"/>
                <a:cs typeface="Arial" pitchFamily="34" charset="0"/>
              </a:defRPr>
            </a:lvl1pPr>
            <a:lvl2pPr marL="37931725" indent="-37474525" defTabSz="101917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eaLnBrk="1" hangingPunct="1"/>
            <a:fld id="{ECFC3B83-D048-4FF2-9C28-1425AA55C852}" type="slidenum">
              <a:rPr lang="en-US" sz="800">
                <a:solidFill>
                  <a:srgbClr val="677085"/>
                </a:solidFill>
                <a:latin typeface="75 Helvetica Bold" charset="0"/>
              </a:rPr>
              <a:pPr eaLnBrk="1" hangingPunct="1"/>
              <a:t>9</a:t>
            </a:fld>
            <a:endParaRPr lang="en-US" sz="800" dirty="0">
              <a:solidFill>
                <a:srgbClr val="677085"/>
              </a:solidFill>
              <a:latin typeface="75 Helvetica Bold" charset="0"/>
            </a:endParaRPr>
          </a:p>
        </p:txBody>
      </p:sp>
      <p:sp>
        <p:nvSpPr>
          <p:cNvPr id="29700" name="Rectangle 2"/>
          <p:cNvSpPr>
            <a:spLocks noGrp="1" noChangeArrowheads="1"/>
          </p:cNvSpPr>
          <p:nvPr>
            <p:ph type="title"/>
          </p:nvPr>
        </p:nvSpPr>
        <p:spPr/>
        <p:txBody>
          <a:bodyPr/>
          <a:lstStyle/>
          <a:p>
            <a:pPr eaLnBrk="1" hangingPunct="1"/>
            <a:r>
              <a:rPr lang="en-US" dirty="0" smtClean="0"/>
              <a:t>What is the objective of the IBEX mission?</a:t>
            </a:r>
          </a:p>
        </p:txBody>
      </p:sp>
      <p:pic>
        <p:nvPicPr>
          <p:cNvPr id="29702" name="Picture 8" descr="An artist's rendition of our heliosphere, showing the Sun, the orbits of the outer planets and Pluto, the termination shock, the heliosheath, heliopause, and the bow shock.  These terms will be discussed later in this material.  The drawing also portrays the positions of Voyager 1 and Voyager 2 as they explore the heliosheath."/>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392113" y="2259013"/>
            <a:ext cx="5970587" cy="40274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29701" name="TextBox 6"/>
          <p:cNvSpPr txBox="1">
            <a:spLocks noChangeArrowheads="1"/>
          </p:cNvSpPr>
          <p:nvPr/>
        </p:nvSpPr>
        <p:spPr bwMode="auto">
          <a:xfrm>
            <a:off x="6489700" y="2082800"/>
            <a:ext cx="3403600" cy="409416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900">
                <a:solidFill>
                  <a:srgbClr val="666666"/>
                </a:solidFill>
                <a:latin typeface="55 Helvetica Roman" charset="0"/>
                <a:cs typeface="Arial" pitchFamily="34" charset="0"/>
              </a:defRPr>
            </a:lvl1pPr>
            <a:lvl2pPr marL="37931725" indent="-37474525" eaLnBrk="0" hangingPunct="0">
              <a:defRPr sz="900">
                <a:solidFill>
                  <a:srgbClr val="666666"/>
                </a:solidFill>
                <a:latin typeface="55 Helvetica Roman" charset="0"/>
                <a:cs typeface="Arial" pitchFamily="34" charset="0"/>
              </a:defRPr>
            </a:lvl2pPr>
            <a:lvl3pPr eaLnBrk="0" hangingPunct="0">
              <a:defRPr sz="900">
                <a:solidFill>
                  <a:srgbClr val="666666"/>
                </a:solidFill>
                <a:latin typeface="55 Helvetica Roman" charset="0"/>
                <a:cs typeface="Arial" pitchFamily="34" charset="0"/>
              </a:defRPr>
            </a:lvl3pPr>
            <a:lvl4pPr eaLnBrk="0" hangingPunct="0">
              <a:defRPr sz="900">
                <a:solidFill>
                  <a:srgbClr val="666666"/>
                </a:solidFill>
                <a:latin typeface="55 Helvetica Roman" charset="0"/>
                <a:cs typeface="Arial" pitchFamily="34" charset="0"/>
              </a:defRPr>
            </a:lvl4pPr>
            <a:lvl5pPr eaLnBrk="0" hangingPunct="0">
              <a:defRPr sz="900">
                <a:solidFill>
                  <a:srgbClr val="666666"/>
                </a:solidFill>
                <a:latin typeface="55 Helvetica Roman" charset="0"/>
                <a:cs typeface="Arial" pitchFamily="34" charset="0"/>
              </a:defRPr>
            </a:lvl5pPr>
            <a:lvl6pPr marL="457200" eaLnBrk="0" fontAlgn="base" hangingPunct="0">
              <a:spcBef>
                <a:spcPct val="0"/>
              </a:spcBef>
              <a:spcAft>
                <a:spcPct val="0"/>
              </a:spcAft>
              <a:defRPr sz="900">
                <a:solidFill>
                  <a:srgbClr val="666666"/>
                </a:solidFill>
                <a:latin typeface="55 Helvetica Roman" charset="0"/>
                <a:cs typeface="Arial" pitchFamily="34" charset="0"/>
              </a:defRPr>
            </a:lvl6pPr>
            <a:lvl7pPr marL="914400" eaLnBrk="0" fontAlgn="base" hangingPunct="0">
              <a:spcBef>
                <a:spcPct val="0"/>
              </a:spcBef>
              <a:spcAft>
                <a:spcPct val="0"/>
              </a:spcAft>
              <a:defRPr sz="900">
                <a:solidFill>
                  <a:srgbClr val="666666"/>
                </a:solidFill>
                <a:latin typeface="55 Helvetica Roman" charset="0"/>
                <a:cs typeface="Arial" pitchFamily="34" charset="0"/>
              </a:defRPr>
            </a:lvl7pPr>
            <a:lvl8pPr marL="1371600" eaLnBrk="0" fontAlgn="base" hangingPunct="0">
              <a:spcBef>
                <a:spcPct val="0"/>
              </a:spcBef>
              <a:spcAft>
                <a:spcPct val="0"/>
              </a:spcAft>
              <a:defRPr sz="900">
                <a:solidFill>
                  <a:srgbClr val="666666"/>
                </a:solidFill>
                <a:latin typeface="55 Helvetica Roman" charset="0"/>
                <a:cs typeface="Arial" pitchFamily="34" charset="0"/>
              </a:defRPr>
            </a:lvl8pPr>
            <a:lvl9pPr marL="1828800" eaLnBrk="0" fontAlgn="base" hangingPunct="0">
              <a:spcBef>
                <a:spcPct val="0"/>
              </a:spcBef>
              <a:spcAft>
                <a:spcPct val="0"/>
              </a:spcAft>
              <a:defRPr sz="900">
                <a:solidFill>
                  <a:srgbClr val="666666"/>
                </a:solidFill>
                <a:latin typeface="55 Helvetica Roman" charset="0"/>
                <a:cs typeface="Arial" pitchFamily="34" charset="0"/>
              </a:defRPr>
            </a:lvl9pPr>
          </a:lstStyle>
          <a:p>
            <a:pPr>
              <a:lnSpc>
                <a:spcPct val="150000"/>
              </a:lnSpc>
              <a:buFont typeface="AGaramond RegularSC" charset="0"/>
              <a:buNone/>
            </a:pPr>
            <a:r>
              <a:rPr lang="en-US" sz="1600" dirty="0">
                <a:solidFill>
                  <a:srgbClr val="000000"/>
                </a:solidFill>
                <a:latin typeface="Arial" pitchFamily="34" charset="0"/>
              </a:rPr>
              <a:t>IBEX's science objective is to discover the global interaction (i.e., the interaction across the entire sky) between </a:t>
            </a:r>
            <a:r>
              <a:rPr lang="en-US" sz="1600" b="1" dirty="0">
                <a:solidFill>
                  <a:srgbClr val="000000"/>
                </a:solidFill>
                <a:latin typeface="Arial" pitchFamily="34" charset="0"/>
              </a:rPr>
              <a:t>plasma</a:t>
            </a:r>
            <a:r>
              <a:rPr lang="en-US" sz="1600" dirty="0">
                <a:solidFill>
                  <a:srgbClr val="000000"/>
                </a:solidFill>
                <a:latin typeface="Arial" pitchFamily="34" charset="0"/>
              </a:rPr>
              <a:t> from the </a:t>
            </a:r>
            <a:r>
              <a:rPr lang="en-US" sz="1600" b="1" dirty="0">
                <a:solidFill>
                  <a:srgbClr val="000000"/>
                </a:solidFill>
                <a:latin typeface="Arial" pitchFamily="34" charset="0"/>
              </a:rPr>
              <a:t>solar wind</a:t>
            </a:r>
            <a:r>
              <a:rPr lang="en-US" sz="1600" dirty="0">
                <a:solidFill>
                  <a:srgbClr val="000000"/>
                </a:solidFill>
                <a:latin typeface="Arial" pitchFamily="34" charset="0"/>
              </a:rPr>
              <a:t> and the </a:t>
            </a:r>
            <a:r>
              <a:rPr lang="en-US" sz="1600" b="1" dirty="0">
                <a:solidFill>
                  <a:srgbClr val="000000"/>
                </a:solidFill>
                <a:latin typeface="Arial" pitchFamily="34" charset="0"/>
              </a:rPr>
              <a:t>interstellar medium</a:t>
            </a:r>
            <a:r>
              <a:rPr lang="en-US" sz="1600" dirty="0">
                <a:solidFill>
                  <a:srgbClr val="000000"/>
                </a:solidFill>
                <a:latin typeface="Arial" pitchFamily="34" charset="0"/>
              </a:rPr>
              <a:t>.  This distant region is called the </a:t>
            </a:r>
            <a:r>
              <a:rPr lang="en-US" sz="1600" b="1" dirty="0">
                <a:solidFill>
                  <a:srgbClr val="000000"/>
                </a:solidFill>
                <a:latin typeface="Arial" pitchFamily="34" charset="0"/>
              </a:rPr>
              <a:t>boundary of our Solar System</a:t>
            </a:r>
            <a:r>
              <a:rPr lang="en-US" sz="1600" dirty="0">
                <a:solidFill>
                  <a:srgbClr val="000000"/>
                </a:solidFill>
                <a:latin typeface="Arial" pitchFamily="34" charset="0"/>
              </a:rPr>
              <a:t> and is created, in part, by plasma.</a:t>
            </a:r>
          </a:p>
          <a:p>
            <a:pPr>
              <a:buFont typeface="AGaramond RegularSC" charset="0"/>
              <a:buNone/>
            </a:pPr>
            <a:endParaRPr lang="en-US" sz="1600" dirty="0">
              <a:solidFill>
                <a:srgbClr val="000000"/>
              </a:solidFill>
              <a:latin typeface="Arial" pitchFamily="34" charset="0"/>
            </a:endParaRPr>
          </a:p>
          <a:p>
            <a:pPr>
              <a:buFont typeface="AGaramond RegularSC" charset="0"/>
              <a:buNone/>
            </a:pPr>
            <a:endParaRPr lang="en-US" sz="1600" dirty="0">
              <a:solidFill>
                <a:srgbClr val="000000"/>
              </a:solidFill>
              <a:latin typeface="Arial" pitchFamily="34" charset="0"/>
            </a:endParaRPr>
          </a:p>
          <a:p>
            <a:pPr>
              <a:buFont typeface="AGaramond RegularSC" charset="0"/>
              <a:buNone/>
            </a:pPr>
            <a:r>
              <a:rPr lang="en-US" sz="1200" i="1" dirty="0">
                <a:solidFill>
                  <a:srgbClr val="000000"/>
                </a:solidFill>
                <a:latin typeface="Arial" pitchFamily="34" charset="0"/>
              </a:rPr>
              <a:t>Image credit: </a:t>
            </a:r>
            <a:r>
              <a:rPr lang="en-US" sz="1200" i="1" dirty="0">
                <a:solidFill>
                  <a:schemeClr val="tx1"/>
                </a:solidFill>
                <a:latin typeface="Arial" pitchFamily="34" charset="0"/>
              </a:rPr>
              <a:t>Walt Feimer, NASA GSFC</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8">
      <a:dk1>
        <a:srgbClr val="58572B"/>
      </a:dk1>
      <a:lt1>
        <a:srgbClr val="FFFFFF"/>
      </a:lt1>
      <a:dk2>
        <a:srgbClr val="808000"/>
      </a:dk2>
      <a:lt2>
        <a:srgbClr val="333333"/>
      </a:lt2>
      <a:accent1>
        <a:srgbClr val="CCCC99"/>
      </a:accent1>
      <a:accent2>
        <a:srgbClr val="FFFFCC"/>
      </a:accent2>
      <a:accent3>
        <a:srgbClr val="FFFFFF"/>
      </a:accent3>
      <a:accent4>
        <a:srgbClr val="4A4923"/>
      </a:accent4>
      <a:accent5>
        <a:srgbClr val="E2E2CA"/>
      </a:accent5>
      <a:accent6>
        <a:srgbClr val="E7E7B9"/>
      </a:accent6>
      <a:hlink>
        <a:srgbClr val="990000"/>
      </a:hlink>
      <a:folHlink>
        <a:srgbClr val="663300"/>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900" b="0" i="0" u="none" strike="noStrike" cap="none" normalizeH="0" baseline="0">
            <a:ln>
              <a:noFill/>
            </a:ln>
            <a:solidFill>
              <a:srgbClr val="666666"/>
            </a:solidFill>
            <a:effectLst/>
            <a:latin typeface="55 Helvetica Roman" pitchFamily="1"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900" b="0" i="0" u="none" strike="noStrike" cap="none" normalizeH="0" baseline="0">
            <a:ln>
              <a:noFill/>
            </a:ln>
            <a:solidFill>
              <a:srgbClr val="666666"/>
            </a:solidFill>
            <a:effectLst/>
            <a:latin typeface="55 Helvetica Roman" pitchFamily="1" charset="0"/>
          </a:defRPr>
        </a:defPPr>
      </a:lstStyle>
    </a:lnDef>
  </a:objectDefaults>
  <a:extraClrSchemeLst>
    <a:extraClrScheme>
      <a:clrScheme name="Blank Presentation 1">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3">
        <a:dk1>
          <a:srgbClr val="4D4D4D"/>
        </a:dk1>
        <a:lt1>
          <a:srgbClr val="FFFFD9"/>
        </a:lt1>
        <a:dk2>
          <a:srgbClr val="000000"/>
        </a:dk2>
        <a:lt2>
          <a:srgbClr val="7F7F7D"/>
        </a:lt2>
        <a:accent1>
          <a:srgbClr val="DEDACF"/>
        </a:accent1>
        <a:accent2>
          <a:srgbClr val="536D89"/>
        </a:accent2>
        <a:accent3>
          <a:srgbClr val="FFFFE9"/>
        </a:accent3>
        <a:accent4>
          <a:srgbClr val="404040"/>
        </a:accent4>
        <a:accent5>
          <a:srgbClr val="ECEAE4"/>
        </a:accent5>
        <a:accent6>
          <a:srgbClr val="4A627C"/>
        </a:accent6>
        <a:hlink>
          <a:srgbClr val="943C35"/>
        </a:hlink>
        <a:folHlink>
          <a:srgbClr val="63406A"/>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FF99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DEF6F1"/>
        </a:lt1>
        <a:dk2>
          <a:srgbClr val="000000"/>
        </a:dk2>
        <a:lt2>
          <a:srgbClr val="969696"/>
        </a:lt2>
        <a:accent1>
          <a:srgbClr val="E1EAED"/>
        </a:accent1>
        <a:accent2>
          <a:srgbClr val="8DC6FF"/>
        </a:accent2>
        <a:accent3>
          <a:srgbClr val="ECFAF7"/>
        </a:accent3>
        <a:accent4>
          <a:srgbClr val="000000"/>
        </a:accent4>
        <a:accent5>
          <a:srgbClr val="EEF3F4"/>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85B400"/>
        </a:folHlink>
      </a:clrScheme>
      <a:clrMap bg1="lt1" tx1="dk1" bg2="lt2" tx2="dk2" accent1="accent1" accent2="accent2" accent3="accent3" accent4="accent4" accent5="accent5" accent6="accent6" hlink="hlink" folHlink="folHlink"/>
    </a:extraClrScheme>
    <a:extraClrScheme>
      <a:clrScheme name="Blank Presentation 7">
        <a:dk1>
          <a:srgbClr val="666666"/>
        </a:dk1>
        <a:lt1>
          <a:srgbClr val="FFFFFF"/>
        </a:lt1>
        <a:dk2>
          <a:srgbClr val="000000"/>
        </a:dk2>
        <a:lt2>
          <a:srgbClr val="333333"/>
        </a:lt2>
        <a:accent1>
          <a:srgbClr val="D7DCC8"/>
        </a:accent1>
        <a:accent2>
          <a:srgbClr val="8DC6FF"/>
        </a:accent2>
        <a:accent3>
          <a:srgbClr val="FFFFFF"/>
        </a:accent3>
        <a:accent4>
          <a:srgbClr val="565656"/>
        </a:accent4>
        <a:accent5>
          <a:srgbClr val="E8EBE0"/>
        </a:accent5>
        <a:accent6>
          <a:srgbClr val="7FB3E7"/>
        </a:accent6>
        <a:hlink>
          <a:srgbClr val="0066CC"/>
        </a:hlink>
        <a:folHlink>
          <a:srgbClr val="FF9933"/>
        </a:folHlink>
      </a:clrScheme>
      <a:clrMap bg1="lt1" tx1="dk1" bg2="lt2" tx2="dk2" accent1="accent1" accent2="accent2" accent3="accent3" accent4="accent4" accent5="accent5" accent6="accent6" hlink="hlink" folHlink="folHlink"/>
    </a:extraClrScheme>
    <a:extraClrScheme>
      <a:clrScheme name="Blank Presentation 8">
        <a:dk1>
          <a:srgbClr val="58572B"/>
        </a:dk1>
        <a:lt1>
          <a:srgbClr val="FFFFFF"/>
        </a:lt1>
        <a:dk2>
          <a:srgbClr val="808000"/>
        </a:dk2>
        <a:lt2>
          <a:srgbClr val="333333"/>
        </a:lt2>
        <a:accent1>
          <a:srgbClr val="CCCC99"/>
        </a:accent1>
        <a:accent2>
          <a:srgbClr val="FFFFCC"/>
        </a:accent2>
        <a:accent3>
          <a:srgbClr val="FFFFFF"/>
        </a:accent3>
        <a:accent4>
          <a:srgbClr val="4A4923"/>
        </a:accent4>
        <a:accent5>
          <a:srgbClr val="E2E2CA"/>
        </a:accent5>
        <a:accent6>
          <a:srgbClr val="E7E7B9"/>
        </a:accent6>
        <a:hlink>
          <a:srgbClr val="990000"/>
        </a:hlink>
        <a:folHlink>
          <a:srgbClr val="663300"/>
        </a:folHlink>
      </a:clrScheme>
      <a:clrMap bg1="lt1" tx1="dk1" bg2="lt2" tx2="dk2" accent1="accent1" accent2="accent2" accent3="accent3" accent4="accent4" accent5="accent5" accent6="accent6" hlink="hlink" folHlink="folHlink"/>
    </a:extraClrScheme>
    <a:extraClrScheme>
      <a:clrScheme name="Blank Presentation 9">
        <a:dk1>
          <a:srgbClr val="666633"/>
        </a:dk1>
        <a:lt1>
          <a:srgbClr val="008080"/>
        </a:lt1>
        <a:dk2>
          <a:srgbClr val="808000"/>
        </a:dk2>
        <a:lt2>
          <a:srgbClr val="005A58"/>
        </a:lt2>
        <a:accent1>
          <a:srgbClr val="B5C6B3"/>
        </a:accent1>
        <a:accent2>
          <a:srgbClr val="FFA962"/>
        </a:accent2>
        <a:accent3>
          <a:srgbClr val="AAC0C0"/>
        </a:accent3>
        <a:accent4>
          <a:srgbClr val="56562A"/>
        </a:accent4>
        <a:accent5>
          <a:srgbClr val="D7DFD6"/>
        </a:accent5>
        <a:accent6>
          <a:srgbClr val="E79958"/>
        </a:accent6>
        <a:hlink>
          <a:srgbClr val="FFEFCE"/>
        </a:hlink>
        <a:folHlink>
          <a:srgbClr val="A74101"/>
        </a:folHlink>
      </a:clrScheme>
      <a:clrMap bg1="lt1" tx1="dk1" bg2="lt2" tx2="dk2" accent1="accent1" accent2="accent2" accent3="accent3" accent4="accent4" accent5="accent5" accent6="accent6" hlink="hlink" folHlink="folHlink"/>
    </a:extraClrScheme>
    <a:extraClrScheme>
      <a:clrScheme name="Blank Presentation 10">
        <a:dk1>
          <a:srgbClr val="003366"/>
        </a:dk1>
        <a:lt1>
          <a:srgbClr val="A28E73"/>
        </a:lt1>
        <a:dk2>
          <a:srgbClr val="000099"/>
        </a:dk2>
        <a:lt2>
          <a:srgbClr val="D2C368"/>
        </a:lt2>
        <a:accent1>
          <a:srgbClr val="D1EBEA"/>
        </a:accent1>
        <a:accent2>
          <a:srgbClr val="CEC975"/>
        </a:accent2>
        <a:accent3>
          <a:srgbClr val="AAAACA"/>
        </a:accent3>
        <a:accent4>
          <a:srgbClr val="8A7861"/>
        </a:accent4>
        <a:accent5>
          <a:srgbClr val="E5F3F3"/>
        </a:accent5>
        <a:accent6>
          <a:srgbClr val="BAB669"/>
        </a:accent6>
        <a:hlink>
          <a:srgbClr val="7EBA93"/>
        </a:hlink>
        <a:folHlink>
          <a:srgbClr val="F09D3D"/>
        </a:folHlink>
      </a:clrScheme>
      <a:clrMap bg1="dk2" tx1="lt1" bg2="dk1" tx2="lt2" accent1="accent1" accent2="accent2" accent3="accent3" accent4="accent4" accent5="accent5" accent6="accent6" hlink="hlink" folHlink="folHlink"/>
    </a:extraClrScheme>
    <a:extraClrScheme>
      <a:clrScheme name="Blank Presentation 11">
        <a:dk1>
          <a:srgbClr val="336699"/>
        </a:dk1>
        <a:lt1>
          <a:srgbClr val="969696"/>
        </a:lt1>
        <a:dk2>
          <a:srgbClr val="000000"/>
        </a:dk2>
        <a:lt2>
          <a:srgbClr val="517FA1"/>
        </a:lt2>
        <a:accent1>
          <a:srgbClr val="F3F5DD"/>
        </a:accent1>
        <a:accent2>
          <a:srgbClr val="CB4B0A"/>
        </a:accent2>
        <a:accent3>
          <a:srgbClr val="AAAAAA"/>
        </a:accent3>
        <a:accent4>
          <a:srgbClr val="7F7F7F"/>
        </a:accent4>
        <a:accent5>
          <a:srgbClr val="F8F9EB"/>
        </a:accent5>
        <a:accent6>
          <a:srgbClr val="B84308"/>
        </a:accent6>
        <a:hlink>
          <a:srgbClr val="D4B224"/>
        </a:hlink>
        <a:folHlink>
          <a:srgbClr val="D58E56"/>
        </a:folHlink>
      </a:clrScheme>
      <a:clrMap bg1="dk2" tx1="lt1" bg2="dk1" tx2="lt2" accent1="accent1" accent2="accent2" accent3="accent3" accent4="accent4" accent5="accent5" accent6="accent6" hlink="hlink" folHlink="folHlink"/>
    </a:extraClrScheme>
    <a:extraClrScheme>
      <a:clrScheme name="Blank Presentation 12">
        <a:dk1>
          <a:srgbClr val="5C1F00"/>
        </a:dk1>
        <a:lt1>
          <a:srgbClr val="8FA418"/>
        </a:lt1>
        <a:dk2>
          <a:srgbClr val="800000"/>
        </a:dk2>
        <a:lt2>
          <a:srgbClr val="A89546"/>
        </a:lt2>
        <a:accent1>
          <a:srgbClr val="EDF6BE"/>
        </a:accent1>
        <a:accent2>
          <a:srgbClr val="ADBC00"/>
        </a:accent2>
        <a:accent3>
          <a:srgbClr val="C0AAAA"/>
        </a:accent3>
        <a:accent4>
          <a:srgbClr val="798B13"/>
        </a:accent4>
        <a:accent5>
          <a:srgbClr val="F4FADB"/>
        </a:accent5>
        <a:accent6>
          <a:srgbClr val="9CAA00"/>
        </a:accent6>
        <a:hlink>
          <a:srgbClr val="FF7500"/>
        </a:hlink>
        <a:folHlink>
          <a:srgbClr val="3E5E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4169</TotalTime>
  <Words>18020</Words>
  <Application>Microsoft Macintosh PowerPoint</Application>
  <PresentationFormat>Custom</PresentationFormat>
  <Paragraphs>796</Paragraphs>
  <Slides>72</Slides>
  <Notes>72</Notes>
  <HiddenSlides>0</HiddenSlides>
  <MMClips>6</MMClips>
  <ScaleCrop>false</ScaleCrop>
  <HeadingPairs>
    <vt:vector size="4" baseType="variant">
      <vt:variant>
        <vt:lpstr>Design Template</vt:lpstr>
      </vt:variant>
      <vt:variant>
        <vt:i4>1</vt:i4>
      </vt:variant>
      <vt:variant>
        <vt:lpstr>Slide Titles</vt:lpstr>
      </vt:variant>
      <vt:variant>
        <vt:i4>72</vt:i4>
      </vt:variant>
    </vt:vector>
  </HeadingPairs>
  <TitlesOfParts>
    <vt:vector size="73" baseType="lpstr">
      <vt:lpstr>Blank Presentation</vt:lpstr>
      <vt:lpstr>IBEX: Interstellar Boundary Explorer</vt:lpstr>
      <vt:lpstr>How to use this resource:</vt:lpstr>
      <vt:lpstr>What does it mean for something to have a boundary?</vt:lpstr>
      <vt:lpstr>What defines the boundary of our Solar System?</vt:lpstr>
      <vt:lpstr>What else can we use to define the boundary of our Solar System? </vt:lpstr>
      <vt:lpstr>What tool can we use to study the boundary of our Solar System? </vt:lpstr>
      <vt:lpstr>What is IBEX?</vt:lpstr>
      <vt:lpstr>IBEX Science</vt:lpstr>
      <vt:lpstr>What is the objective of the IBEX mission?</vt:lpstr>
      <vt:lpstr>What is plasma?</vt:lpstr>
      <vt:lpstr>What is plasma?</vt:lpstr>
      <vt:lpstr>What is plasma?</vt:lpstr>
      <vt:lpstr>Where can I find examples of plasma?</vt:lpstr>
      <vt:lpstr>What is plasma?</vt:lpstr>
      <vt:lpstr>What is a magnetic field?</vt:lpstr>
      <vt:lpstr>What is a magnetic field?</vt:lpstr>
      <vt:lpstr>What is the solar wind?</vt:lpstr>
      <vt:lpstr>What is the interstellar medium?</vt:lpstr>
      <vt:lpstr>What is the interstellar medium?</vt:lpstr>
      <vt:lpstr>What happens when the solar wind and ISM collide?</vt:lpstr>
      <vt:lpstr>What are the parts of the heliosphere?</vt:lpstr>
      <vt:lpstr>A simple 2-D demonstration of the termination shock</vt:lpstr>
      <vt:lpstr>The “flowing water termination shock model” illustrated:</vt:lpstr>
      <vt:lpstr>What is the bow shock or bow wave?</vt:lpstr>
      <vt:lpstr>Images of bow shocks around other stars</vt:lpstr>
      <vt:lpstr>Images of bow shocks around other stars</vt:lpstr>
      <vt:lpstr>Image of a bow wave around another star</vt:lpstr>
      <vt:lpstr>The IBEX Mission</vt:lpstr>
      <vt:lpstr>What came before IBEX?</vt:lpstr>
      <vt:lpstr>Why is the IBEX mission important?</vt:lpstr>
      <vt:lpstr>Why else do we need IBEX?</vt:lpstr>
      <vt:lpstr>Why is the IBEX mission important?</vt:lpstr>
      <vt:lpstr>How did IBEX get into space?</vt:lpstr>
      <vt:lpstr>How did IBEX get to space?</vt:lpstr>
      <vt:lpstr>How did IBEX get to space?</vt:lpstr>
      <vt:lpstr>How did IBEX get to space?</vt:lpstr>
      <vt:lpstr>How did IBEX get to space?</vt:lpstr>
      <vt:lpstr>How did IBEX get to space?</vt:lpstr>
      <vt:lpstr>Where does IBEX orbit?</vt:lpstr>
      <vt:lpstr>How does IBEX collect data?</vt:lpstr>
      <vt:lpstr>How does IBEX collect data?</vt:lpstr>
      <vt:lpstr>How does IBEX collect data?</vt:lpstr>
      <vt:lpstr>How does IBEX collect data?</vt:lpstr>
      <vt:lpstr>How does IBEX data create a map of the boundary?</vt:lpstr>
      <vt:lpstr>From where does IBEX get its power?</vt:lpstr>
      <vt:lpstr>From where does IBEX get its power?</vt:lpstr>
      <vt:lpstr>IBEX Science Results</vt:lpstr>
      <vt:lpstr>The next slide illustrates the science results anticipated prior to the IBEX mission, and the six slides following it show several of the heliosphere boundary images released so far.  Please refer to the Notes section of each slide for additional information.</vt:lpstr>
      <vt:lpstr>What did the science team predict?</vt:lpstr>
      <vt:lpstr>What did IBEX observe?</vt:lpstr>
      <vt:lpstr>What did IBEX observe?</vt:lpstr>
      <vt:lpstr>What did IBEX observe?</vt:lpstr>
      <vt:lpstr>What did IBEX observe?</vt:lpstr>
      <vt:lpstr>What did IBEX observe?</vt:lpstr>
      <vt:lpstr>What did IBEX observe?</vt:lpstr>
      <vt:lpstr>What else have the IBEX maps shown us?</vt:lpstr>
      <vt:lpstr>What else have the IBEX maps shown us?</vt:lpstr>
      <vt:lpstr>What is causing the “IBEX Ribbon”?</vt:lpstr>
      <vt:lpstr>Where else can IBEX observe ENAs?</vt:lpstr>
      <vt:lpstr>Where else can IBEX observe ENAs?</vt:lpstr>
      <vt:lpstr>Where else can IBEX observe ENAs?</vt:lpstr>
      <vt:lpstr>Where else can IBEX observe ENAs?</vt:lpstr>
      <vt:lpstr>What is next for IBEX’s future?</vt:lpstr>
      <vt:lpstr>IBEX Activities for Informal Education Audiences</vt:lpstr>
      <vt:lpstr>IBEX Activity Recommendation:</vt:lpstr>
      <vt:lpstr>IBEX Activity Recommendation:</vt:lpstr>
      <vt:lpstr>IBEX Activity Recommendation:</vt:lpstr>
      <vt:lpstr>IBEX Activity Recommendations:</vt:lpstr>
      <vt:lpstr>IBEX Activity Recommendation:</vt:lpstr>
      <vt:lpstr>IBEX Resources:</vt:lpstr>
      <vt:lpstr>How can I get the latest IBEX information?</vt:lpstr>
      <vt:lpstr>SignOffPage</vt:lpstr>
    </vt:vector>
  </TitlesOfParts>
  <Company>LMIT ODIN</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Page with  no NASA imagery</dc:title>
  <dc:creator>LMIT ODIN</dc:creator>
  <cp:lastModifiedBy>Michelle Nichols</cp:lastModifiedBy>
  <cp:revision>263</cp:revision>
  <cp:lastPrinted>2006-05-05T11:56:29Z</cp:lastPrinted>
  <dcterms:created xsi:type="dcterms:W3CDTF">2011-10-28T18:23:32Z</dcterms:created>
  <dcterms:modified xsi:type="dcterms:W3CDTF">2011-10-28T18:24:31Z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TC062562941033</vt:lpwstr>
  </property>
</Properties>
</file>